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2" r:id="rId5"/>
    <p:sldId id="271" r:id="rId6"/>
    <p:sldId id="268" r:id="rId7"/>
    <p:sldId id="258" r:id="rId8"/>
    <p:sldId id="259" r:id="rId9"/>
    <p:sldId id="272" r:id="rId10"/>
    <p:sldId id="269" r:id="rId11"/>
    <p:sldId id="270" r:id="rId12"/>
    <p:sldId id="263" r:id="rId13"/>
  </p:sldIdLst>
  <p:sldSz cx="18288000" cy="10287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Pretendard Bold" panose="020B0604020202020204" charset="-127"/>
      <p:bold r:id="rId16"/>
    </p:embeddedFont>
    <p:embeddedFont>
      <p:font typeface="Pretendard ExtraBold" panose="020B0604020202020204" charset="-127"/>
      <p:bold r:id="rId17"/>
    </p:embeddedFont>
    <p:embeddedFont>
      <p:font typeface="Pretendard ExtraLight" panose="020B0604020202020204" charset="-127"/>
      <p:regular r:id="rId18"/>
    </p:embeddedFont>
    <p:embeddedFont>
      <p:font typeface="Pretendard Medium" panose="020B0604020202020204" charset="-127"/>
      <p:bold r:id="rId19"/>
    </p:embeddedFont>
    <p:embeddedFont>
      <p:font typeface="Pretendard Regular" panose="020B0604020202020204" charset="-127"/>
      <p:regular r:id="rId20"/>
    </p:embeddedFont>
    <p:embeddedFont>
      <p:font typeface="Pretendard SemiBold" panose="020B0604020202020204" charset="-127"/>
      <p:bold r:id="rId21"/>
    </p:embeddedFont>
    <p:embeddedFont>
      <p:font typeface="Josefin Sans SemiBold" pitchFamily="2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E74"/>
    <a:srgbClr val="595959"/>
    <a:srgbClr val="EDF0E6"/>
    <a:srgbClr val="E3D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328D7-5DFA-8349-F2B5-B46F01EF1CC9}" v="310" dt="2025-10-27T13:10:58.479"/>
    <p1510:client id="{6563E3F4-1277-475A-66C0-25BE613976A3}" v="354" dt="2025-10-27T14:16:01.262"/>
    <p1510:client id="{B2E680D8-29AF-3EA6-58DC-150D977F2D8C}" v="1202" dt="2025-10-27T12:36:22.496"/>
    <p1510:client id="{C05F0F1D-A59A-A55B-73B6-CD37FF8B695D}" v="334" dt="2025-10-27T13:31:01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086525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7429500" y="5966125"/>
            <a:ext cx="3429000" cy="673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185194" y="3075557"/>
            <a:ext cx="7723517" cy="10560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6000" spc="-400" dirty="0">
                <a:solidFill>
                  <a:srgbClr val="6A7E74"/>
                </a:solidFill>
                <a:ea typeface="Pretendard Regular"/>
                <a:cs typeface="Calibri"/>
              </a:rPr>
              <a:t>Mobile App Development 01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099225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9000" b="1" spc="-100" dirty="0">
                <a:solidFill>
                  <a:srgbClr val="6A7E74"/>
                </a:solidFill>
                <a:ea typeface="Pretendard Bold"/>
              </a:rPr>
              <a:t>Test.me</a:t>
            </a:r>
            <a:endParaRPr lang="ko-KR" b="1">
              <a:ea typeface="맑은 고딕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1600" y="6105825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rgbClr val="466456"/>
                </a:solidFill>
                <a:latin typeface="Pretendard Regular"/>
              </a:rPr>
              <a:t>20203876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최성민</a:t>
            </a:r>
            <a:endParaRPr lang="en-US" altLang="ko-KR" sz="2400" b="0" i="0" u="none" strike="noStrike" dirty="0">
              <a:solidFill>
                <a:srgbClr val="466456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12" name="Picture 5" descr="원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5BC62B-B70B-528C-334C-0FC181ED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7440283" y="6742502"/>
            <a:ext cx="3429000" cy="67310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586198B4-6439-5765-EEBB-DAEC1E39D643}"/>
              </a:ext>
            </a:extLst>
          </p:cNvPr>
          <p:cNvSpPr txBox="1"/>
          <p:nvPr/>
        </p:nvSpPr>
        <p:spPr>
          <a:xfrm>
            <a:off x="7732383" y="6882202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>
                <a:solidFill>
                  <a:srgbClr val="466456"/>
                </a:solidFill>
                <a:latin typeface="Pretendard Regular"/>
              </a:rPr>
              <a:t>20220320</a:t>
            </a:r>
            <a:r>
              <a:rPr lang="en-US" sz="2400" b="0" i="0" u="none" strike="noStrike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>
                <a:solidFill>
                  <a:srgbClr val="466456"/>
                </a:solidFill>
                <a:latin typeface="Pretendard Regular"/>
                <a:ea typeface="Pretendard Regular"/>
              </a:rPr>
              <a:t>성연지</a:t>
            </a:r>
            <a:endParaRPr lang="ko-KR" altLang="en-US" sz="2400" b="0" i="0" u="none" strike="noStrike">
              <a:solidFill>
                <a:srgbClr val="466456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4" name="Picture 5" descr="원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9C213E-4F6D-87AF-7C6D-9B81CD37AC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7440282" y="7518879"/>
            <a:ext cx="3429000" cy="673100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798DCF82-A83A-854E-B01D-5095A60ACB89}"/>
              </a:ext>
            </a:extLst>
          </p:cNvPr>
          <p:cNvSpPr txBox="1"/>
          <p:nvPr/>
        </p:nvSpPr>
        <p:spPr>
          <a:xfrm>
            <a:off x="7732382" y="7658579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rgbClr val="466456"/>
                </a:solidFill>
                <a:latin typeface="Pretendard Regular"/>
              </a:rPr>
              <a:t>20226545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altLang="en-US" sz="2400" dirty="0">
                <a:solidFill>
                  <a:srgbClr val="466456"/>
                </a:solidFill>
                <a:latin typeface="Pretendard Regular"/>
                <a:ea typeface="Pretendard Regular"/>
              </a:rPr>
              <a:t>이주연</a:t>
            </a:r>
            <a:endParaRPr lang="ko-KR" altLang="en-US" sz="2400" b="0" i="0" u="none" strike="noStrike" dirty="0">
              <a:solidFill>
                <a:srgbClr val="466456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29533-D86A-D9DB-EBE3-B6E7E5143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39A8E4-8FFD-DE65-0855-C8D6BAD9E074}"/>
              </a:ext>
            </a:extLst>
          </p:cNvPr>
          <p:cNvSpPr txBox="1"/>
          <p:nvPr/>
        </p:nvSpPr>
        <p:spPr>
          <a:xfrm>
            <a:off x="1455707" y="2771234"/>
            <a:ext cx="9144000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Pretendard Medium"/>
                <a:ea typeface="Pretendard Medium"/>
              </a:rPr>
              <a:t> Backend (Server &amp; AI)</a:t>
            </a:r>
            <a:endParaRPr lang="ko-KR" altLang="en-US" sz="2400"/>
          </a:p>
          <a:p>
            <a:pPr marL="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latin typeface="Pretendard Medium"/>
                <a:ea typeface="Pretendard Medium"/>
              </a:rPr>
              <a:t>Python</a:t>
            </a:r>
            <a:r>
              <a:rPr lang="en-US" sz="2400" dirty="0">
                <a:latin typeface="Pretendard Medium"/>
                <a:ea typeface="Pretendard Medium"/>
              </a:rPr>
              <a:t> – Core programming language</a:t>
            </a:r>
            <a:endParaRPr lang="en-US" sz="2400">
              <a:latin typeface="Pretendard Medium"/>
              <a:ea typeface="Pretendard Medium"/>
              <a:cs typeface="Calibri"/>
            </a:endParaRPr>
          </a:p>
          <a:p>
            <a:pPr marL="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latin typeface="Pretendard Medium"/>
                <a:ea typeface="Pretendard Medium"/>
              </a:rPr>
              <a:t>Flask</a:t>
            </a:r>
            <a:r>
              <a:rPr lang="en-US" sz="2400" dirty="0">
                <a:latin typeface="Pretendard Medium"/>
                <a:ea typeface="Pretendard Medium"/>
              </a:rPr>
              <a:t> – Backend framework for API development</a:t>
            </a:r>
            <a:endParaRPr lang="en-US" sz="2400">
              <a:latin typeface="Pretendard Medium"/>
              <a:ea typeface="Pretendard Medium"/>
              <a:cs typeface="Calibri"/>
            </a:endParaRPr>
          </a:p>
          <a:p>
            <a:pPr marL="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latin typeface="Pretendard Medium"/>
                <a:ea typeface="Pretendard Medium"/>
              </a:rPr>
              <a:t>OpenAI</a:t>
            </a:r>
            <a:r>
              <a:rPr lang="en-US" sz="2400" dirty="0">
                <a:latin typeface="Pretendard Medium"/>
                <a:ea typeface="Pretendard Medium"/>
              </a:rPr>
              <a:t> – AI model Provider</a:t>
            </a:r>
            <a:endParaRPr lang="en-US" sz="2400" dirty="0">
              <a:latin typeface="Pretendard Medium"/>
              <a:ea typeface="Pretendard Medium"/>
              <a:cs typeface="Calibri"/>
            </a:endParaRPr>
          </a:p>
          <a:p>
            <a:pPr marL="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latin typeface="Pretendard Medium"/>
                <a:ea typeface="Pretendard Medium"/>
              </a:rPr>
              <a:t>Firebase</a:t>
            </a:r>
            <a:r>
              <a:rPr lang="en-US" sz="2400" dirty="0">
                <a:latin typeface="Pretendard Medium"/>
                <a:ea typeface="Pretendard Medium"/>
              </a:rPr>
              <a:t> – Hosting &amp; authentication</a:t>
            </a:r>
            <a:endParaRPr lang="en-US" sz="2400">
              <a:latin typeface="Pretendard Medium"/>
              <a:ea typeface="Pretendard Medium"/>
              <a:cs typeface="Calibri"/>
            </a:endParaRPr>
          </a:p>
          <a:p>
            <a:pPr marL="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latin typeface="Pretendard Medium"/>
                <a:ea typeface="Pretendard Medium"/>
              </a:rPr>
              <a:t>Cloud </a:t>
            </a:r>
            <a:r>
              <a:rPr lang="en-US" sz="2400" b="1" dirty="0" err="1">
                <a:latin typeface="Pretendard Medium"/>
                <a:ea typeface="Pretendard Medium"/>
              </a:rPr>
              <a:t>Firestore</a:t>
            </a:r>
            <a:r>
              <a:rPr lang="en-US" sz="2400" dirty="0">
                <a:latin typeface="Pretendard Medium"/>
                <a:ea typeface="Pretendard Medium"/>
              </a:rPr>
              <a:t> – Database</a:t>
            </a:r>
            <a:endParaRPr lang="en-US" sz="2400" dirty="0">
              <a:latin typeface="Pretendard Medium"/>
              <a:ea typeface="Pretendard Medium"/>
              <a:cs typeface="Calibri"/>
            </a:endParaRPr>
          </a:p>
          <a:p>
            <a:pPr marL="228600">
              <a:lnSpc>
                <a:spcPct val="150000"/>
              </a:lnSpc>
              <a:buFont typeface=""/>
              <a:buChar char="•"/>
            </a:pPr>
            <a:endParaRPr lang="en-US" sz="2400" dirty="0">
              <a:latin typeface="Pretendard Medium"/>
              <a:ea typeface="Pretendard Medium"/>
            </a:endParaRPr>
          </a:p>
          <a:p>
            <a:pPr marL="228600">
              <a:lnSpc>
                <a:spcPct val="150000"/>
              </a:lnSpc>
            </a:pPr>
            <a:endParaRPr lang="en-US" sz="2400" dirty="0">
              <a:latin typeface="Pretendard Medium"/>
              <a:ea typeface="Pretendard Medium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Pretendard Medium"/>
                <a:ea typeface="Pretendard Medium"/>
              </a:rPr>
              <a:t> Frontend (App Development)</a:t>
            </a:r>
            <a:endParaRPr lang="en-US" sz="2400" b="1">
              <a:latin typeface="Pretendard Medium"/>
              <a:ea typeface="Pretendard Medium"/>
              <a:cs typeface="Calibri"/>
            </a:endParaRPr>
          </a:p>
          <a:p>
            <a:pPr marL="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latin typeface="Pretendard Medium"/>
                <a:ea typeface="Pretendard Medium"/>
              </a:rPr>
              <a:t>Android Studio</a:t>
            </a:r>
            <a:r>
              <a:rPr lang="en-US" sz="2400" dirty="0">
                <a:latin typeface="Pretendard Medium"/>
                <a:ea typeface="Pretendard Medium"/>
              </a:rPr>
              <a:t> – Main development environment (IDE)</a:t>
            </a:r>
            <a:endParaRPr lang="en-US" sz="2400">
              <a:latin typeface="Pretendard Medium"/>
              <a:ea typeface="Pretendard Medium"/>
              <a:cs typeface="Calibri"/>
            </a:endParaRPr>
          </a:p>
          <a:p>
            <a:pPr marL="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latin typeface="Pretendard Medium"/>
                <a:ea typeface="Pretendard Medium"/>
              </a:rPr>
              <a:t>Kotlin</a:t>
            </a:r>
            <a:r>
              <a:rPr lang="en-US" sz="2400" dirty="0">
                <a:latin typeface="Pretendard Medium"/>
                <a:ea typeface="Pretendard Medium"/>
              </a:rPr>
              <a:t> – Mobile app programming language</a:t>
            </a:r>
            <a:endParaRPr lang="en-US" sz="2400" dirty="0">
              <a:latin typeface="Pretendard Medium"/>
              <a:ea typeface="Pretendard Medium"/>
              <a:cs typeface="Calibri"/>
            </a:endParaRPr>
          </a:p>
          <a:p>
            <a:pPr algn="ctr"/>
            <a:endParaRPr lang="ko-KR" altLang="en-US" sz="24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3E30891-0384-2C45-FE50-7B1F8FE6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51F0D840-FDAC-5B47-990A-603ADCF46A0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4">
            <a:extLst>
              <a:ext uri="{FF2B5EF4-FFF2-40B4-BE49-F238E27FC236}">
                <a16:creationId xmlns:a16="http://schemas.microsoft.com/office/drawing/2014/main" id="{33980941-A8FE-BD4A-33A5-BFA0839FF2D5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4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8D3F77FA-473D-7C56-064A-73621E91A284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Requirements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793AB095-9492-4BE0-E3F9-8BDE97E002AD}"/>
              </a:ext>
            </a:extLst>
          </p:cNvPr>
          <p:cNvSpPr txBox="1"/>
          <p:nvPr/>
        </p:nvSpPr>
        <p:spPr>
          <a:xfrm>
            <a:off x="16503926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Josefin Sans SemiBold"/>
                <a:ea typeface="맑은 고딕"/>
              </a:rPr>
              <a:t>Test.me</a:t>
            </a:r>
            <a:endParaRPr lang="ko-KR" altLang="en-US" sz="1600" b="0" i="0" u="none" strike="noStrike" dirty="0">
              <a:solidFill>
                <a:srgbClr val="000000"/>
              </a:solidFill>
              <a:latin typeface="Josefin Sans SemiBold"/>
              <a:ea typeface="맑은 고딕"/>
            </a:endParaRPr>
          </a:p>
        </p:txBody>
      </p:sp>
      <p:pic>
        <p:nvPicPr>
          <p:cNvPr id="4" name="그림 3" descr="구글 AI 코딩 '스튜디오 봇', 전 세계로 확장 &gt; AI소식 - GPT매거진">
            <a:extLst>
              <a:ext uri="{FF2B5EF4-FFF2-40B4-BE49-F238E27FC236}">
                <a16:creationId xmlns:a16="http://schemas.microsoft.com/office/drawing/2014/main" id="{59D1E9C3-DA6F-BADF-AF3C-51E127C9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231" y="7270570"/>
            <a:ext cx="2624585" cy="1375481"/>
          </a:xfrm>
          <a:prstGeom prst="rect">
            <a:avLst/>
          </a:prstGeom>
        </p:spPr>
      </p:pic>
      <p:pic>
        <p:nvPicPr>
          <p:cNvPr id="5" name="그림 4" descr="Flask] 1일차. Flask 기초">
            <a:extLst>
              <a:ext uri="{FF2B5EF4-FFF2-40B4-BE49-F238E27FC236}">
                <a16:creationId xmlns:a16="http://schemas.microsoft.com/office/drawing/2014/main" id="{72E878CB-51A3-FB45-4A33-BE23942CB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646" y="3796972"/>
            <a:ext cx="1848210" cy="729364"/>
          </a:xfrm>
          <a:prstGeom prst="rect">
            <a:avLst/>
          </a:prstGeom>
        </p:spPr>
      </p:pic>
      <p:pic>
        <p:nvPicPr>
          <p:cNvPr id="7" name="그림 6" descr="Firebase Brand Guidelines">
            <a:extLst>
              <a:ext uri="{FF2B5EF4-FFF2-40B4-BE49-F238E27FC236}">
                <a16:creationId xmlns:a16="http://schemas.microsoft.com/office/drawing/2014/main" id="{E2B733CC-860C-E9B5-CA6E-BBACC0CFA5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47" t="12327" r="18868" b="9968"/>
          <a:stretch>
            <a:fillRect/>
          </a:stretch>
        </p:blipFill>
        <p:spPr>
          <a:xfrm>
            <a:off x="10436943" y="3455868"/>
            <a:ext cx="1169846" cy="1415782"/>
          </a:xfrm>
          <a:prstGeom prst="rect">
            <a:avLst/>
          </a:prstGeom>
        </p:spPr>
      </p:pic>
      <p:pic>
        <p:nvPicPr>
          <p:cNvPr id="8" name="그림 7" descr="Firestore 데이터 관리 방법 알아보기">
            <a:extLst>
              <a:ext uri="{FF2B5EF4-FFF2-40B4-BE49-F238E27FC236}">
                <a16:creationId xmlns:a16="http://schemas.microsoft.com/office/drawing/2014/main" id="{A753BEFE-FEE3-0A39-0CC1-B8A4315F2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6559" y="4923213"/>
            <a:ext cx="2943940" cy="877651"/>
          </a:xfrm>
          <a:prstGeom prst="rect">
            <a:avLst/>
          </a:prstGeom>
        </p:spPr>
      </p:pic>
      <p:pic>
        <p:nvPicPr>
          <p:cNvPr id="9" name="그림 8" descr="Python] 자료구조 - 1">
            <a:extLst>
              <a:ext uri="{FF2B5EF4-FFF2-40B4-BE49-F238E27FC236}">
                <a16:creationId xmlns:a16="http://schemas.microsoft.com/office/drawing/2014/main" id="{FA286993-4D53-97BD-38D9-A02D52AA6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2243" y="2933402"/>
            <a:ext cx="1848210" cy="1047032"/>
          </a:xfrm>
          <a:prstGeom prst="rect">
            <a:avLst/>
          </a:prstGeom>
        </p:spPr>
      </p:pic>
      <p:pic>
        <p:nvPicPr>
          <p:cNvPr id="10" name="그림 9" descr="OpenAI - 나무위키">
            <a:extLst>
              <a:ext uri="{FF2B5EF4-FFF2-40B4-BE49-F238E27FC236}">
                <a16:creationId xmlns:a16="http://schemas.microsoft.com/office/drawing/2014/main" id="{C1CA16D0-3FFB-BCCB-4978-4A4764DD9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1701" y="5037844"/>
            <a:ext cx="2495133" cy="645144"/>
          </a:xfrm>
          <a:prstGeom prst="rect">
            <a:avLst/>
          </a:prstGeom>
        </p:spPr>
      </p:pic>
      <p:pic>
        <p:nvPicPr>
          <p:cNvPr id="11" name="그림 10" descr="지금 무료]새차원의 코틀린(Kotlin) 강좌 강의 | 새차원 - 인프런">
            <a:extLst>
              <a:ext uri="{FF2B5EF4-FFF2-40B4-BE49-F238E27FC236}">
                <a16:creationId xmlns:a16="http://schemas.microsoft.com/office/drawing/2014/main" id="{7E1B67BF-9B4D-BD00-2C4C-BC5912AC5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11029" y="6833878"/>
            <a:ext cx="3530064" cy="22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99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99F5-0943-57FD-0662-B7A2CBAF0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F6A4DF8-8E14-8699-925E-DD134B57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E769A289-1B7B-ADBB-677A-41BC18CD76F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4">
            <a:extLst>
              <a:ext uri="{FF2B5EF4-FFF2-40B4-BE49-F238E27FC236}">
                <a16:creationId xmlns:a16="http://schemas.microsoft.com/office/drawing/2014/main" id="{EACA0E84-5C00-57ED-EBA5-056350FAFEF0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5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5E595AA1-B6FF-AE62-652F-E0B13292AFCD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latin typeface="Pretendard SemiBold"/>
                <a:ea typeface="Pretendard SemiBold"/>
              </a:rPr>
              <a:t>Project </a:t>
            </a: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Plan</a:t>
            </a:r>
            <a:endParaRPr lang="ko-KR" dirty="0" err="1"/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2DA61DA9-B19D-A863-FC54-D25183695C4C}"/>
              </a:ext>
            </a:extLst>
          </p:cNvPr>
          <p:cNvSpPr txBox="1"/>
          <p:nvPr/>
        </p:nvSpPr>
        <p:spPr>
          <a:xfrm>
            <a:off x="16503926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Josefin Sans SemiBold"/>
                <a:ea typeface="맑은 고딕"/>
              </a:rPr>
              <a:t>Test.me</a:t>
            </a:r>
            <a:endParaRPr lang="ko-KR" altLang="en-US" sz="1600" b="0" i="0" u="none" strike="noStrike" dirty="0">
              <a:solidFill>
                <a:srgbClr val="000000"/>
              </a:solidFill>
              <a:latin typeface="Josefin Sans SemiBold"/>
              <a:ea typeface="맑은 고딕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98774720-487E-0555-3004-869B43DBC911}"/>
              </a:ext>
            </a:extLst>
          </p:cNvPr>
          <p:cNvSpPr/>
          <p:nvPr/>
        </p:nvSpPr>
        <p:spPr>
          <a:xfrm>
            <a:off x="1628964" y="3177807"/>
            <a:ext cx="3484745" cy="5694544"/>
          </a:xfrm>
          <a:prstGeom prst="snip1Rect">
            <a:avLst/>
          </a:prstGeom>
          <a:solidFill>
            <a:srgbClr val="6A7E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BE4C2F70-A4C2-9B11-9BBE-9FDF9BA02C0B}"/>
              </a:ext>
            </a:extLst>
          </p:cNvPr>
          <p:cNvSpPr/>
          <p:nvPr/>
        </p:nvSpPr>
        <p:spPr>
          <a:xfrm>
            <a:off x="5553983" y="3177807"/>
            <a:ext cx="3484745" cy="5694544"/>
          </a:xfrm>
          <a:prstGeom prst="snip1Rect">
            <a:avLst/>
          </a:prstGeom>
          <a:solidFill>
            <a:srgbClr val="E3D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ko-KR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C13B63AB-5807-CB25-DBD3-4AB8E1E03144}"/>
              </a:ext>
            </a:extLst>
          </p:cNvPr>
          <p:cNvSpPr/>
          <p:nvPr/>
        </p:nvSpPr>
        <p:spPr>
          <a:xfrm>
            <a:off x="9479002" y="3220939"/>
            <a:ext cx="3484745" cy="5694544"/>
          </a:xfrm>
          <a:prstGeom prst="snip1Rect">
            <a:avLst/>
          </a:prstGeom>
          <a:solidFill>
            <a:srgbClr val="6A7E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ko-KR" b="1" dirty="0">
              <a:solidFill>
                <a:schemeClr val="bg1"/>
              </a:solidFill>
              <a:latin typeface="Pretendard SemiBold"/>
              <a:ea typeface="+mn-lt"/>
              <a:cs typeface="Calibri"/>
            </a:endParaRPr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DAB05AD4-FBA0-3716-1FB0-15FDAAD0DAA2}"/>
              </a:ext>
            </a:extLst>
          </p:cNvPr>
          <p:cNvSpPr/>
          <p:nvPr/>
        </p:nvSpPr>
        <p:spPr>
          <a:xfrm>
            <a:off x="13425587" y="3220939"/>
            <a:ext cx="3484745" cy="5694544"/>
          </a:xfrm>
          <a:prstGeom prst="snip1Rect">
            <a:avLst/>
          </a:prstGeom>
          <a:solidFill>
            <a:srgbClr val="E3D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ko-KR" b="1" dirty="0">
              <a:solidFill>
                <a:srgbClr val="000000"/>
              </a:solidFill>
              <a:latin typeface="Pretendard SemiBold"/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93C01-4768-6C06-EEA2-AE7E4695B7FD}"/>
              </a:ext>
            </a:extLst>
          </p:cNvPr>
          <p:cNvSpPr txBox="1"/>
          <p:nvPr/>
        </p:nvSpPr>
        <p:spPr>
          <a:xfrm>
            <a:off x="1811547" y="3522673"/>
            <a:ext cx="45720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baseline="0" dirty="0">
                <a:solidFill>
                  <a:srgbClr val="FFFFFF"/>
                </a:solidFill>
                <a:latin typeface="Pretendard SemiBold"/>
              </a:rPr>
              <a:t>Week 1 </a:t>
            </a:r>
            <a:endParaRPr lang="ko-KR" altLang="en-US" sz="2800">
              <a:solidFill>
                <a:srgbClr val="000000"/>
              </a:solidFill>
              <a:latin typeface="Pretendard SemiBold"/>
              <a:ea typeface="Pretendard SemiBold"/>
              <a:cs typeface="Calibri"/>
            </a:endParaRPr>
          </a:p>
          <a:p>
            <a:r>
              <a:rPr lang="en-US" sz="2400" b="1" baseline="0" dirty="0">
                <a:solidFill>
                  <a:srgbClr val="FFFFFF"/>
                </a:solidFill>
                <a:latin typeface="Pretendard SemiBold"/>
              </a:rPr>
              <a:t>Wireframe Design</a:t>
            </a:r>
            <a:endParaRPr lang="ko-KR" altLang="en-US" sz="2800" dirty="0">
              <a:ea typeface="맑은 고딕"/>
              <a:cs typeface="Calibri"/>
            </a:endParaRPr>
          </a:p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BE7119-1C8D-091D-C2F7-AFACAE1434B7}"/>
              </a:ext>
            </a:extLst>
          </p:cNvPr>
          <p:cNvSpPr txBox="1"/>
          <p:nvPr/>
        </p:nvSpPr>
        <p:spPr>
          <a:xfrm>
            <a:off x="9661584" y="3522673"/>
            <a:ext cx="45720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baseline="0" dirty="0">
                <a:solidFill>
                  <a:srgbClr val="FFFFFF"/>
                </a:solidFill>
                <a:latin typeface="Pretendard SemiBold"/>
              </a:rPr>
              <a:t>Week </a:t>
            </a:r>
            <a:r>
              <a:rPr lang="en-US" sz="2800" b="1" dirty="0">
                <a:solidFill>
                  <a:srgbClr val="FFFFFF"/>
                </a:solidFill>
                <a:latin typeface="Pretendard SemiBold"/>
              </a:rPr>
              <a:t>3</a:t>
            </a:r>
            <a:endParaRPr lang="ko-KR" altLang="en-US" sz="2800" dirty="0">
              <a:solidFill>
                <a:srgbClr val="000000"/>
              </a:solidFill>
              <a:latin typeface="Pretendard SemiBold"/>
              <a:ea typeface="Pretendard SemiBold"/>
              <a:cs typeface="Calibri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Pretendard SemiBold"/>
              </a:rPr>
              <a:t>Core Implementation</a:t>
            </a:r>
            <a:endParaRPr lang="ko-KR" altLang="en-US" sz="2800" dirty="0">
              <a:ea typeface="맑은 고딕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CFB386-1A92-A0AB-3CBC-027767AD4D48}"/>
              </a:ext>
            </a:extLst>
          </p:cNvPr>
          <p:cNvSpPr txBox="1"/>
          <p:nvPr/>
        </p:nvSpPr>
        <p:spPr>
          <a:xfrm>
            <a:off x="1811547" y="4966283"/>
            <a:ext cx="2932982" cy="21193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sz="1800" b="1" baseline="0" dirty="0">
                <a:solidFill>
                  <a:srgbClr val="FFFFFF"/>
                </a:solidFill>
                <a:latin typeface="Pretendard SemiBold"/>
                <a:ea typeface="맑은 고딕"/>
                <a:cs typeface="맑은 고딕"/>
              </a:rPr>
              <a:t>• Design overall app layout and user flow</a:t>
            </a:r>
            <a:r>
              <a:rPr lang="ko-KR" sz="1800" dirty="0">
                <a:latin typeface="맑은 고딕"/>
                <a:ea typeface="Pretendard SemiBold"/>
                <a:cs typeface="맑은 고딕"/>
              </a:rPr>
              <a:t>​</a:t>
            </a:r>
            <a:endParaRPr lang="ko-KR" dirty="0">
              <a:cs typeface="Calibri"/>
            </a:endParaRPr>
          </a:p>
          <a:p>
            <a:pPr rtl="0">
              <a:lnSpc>
                <a:spcPct val="150000"/>
              </a:lnSpc>
            </a:pPr>
            <a:br>
              <a:rPr lang="ko-KR" sz="1800" dirty="0">
                <a:latin typeface="맑은 고딕"/>
                <a:ea typeface="Pretendard SemiBold"/>
                <a:cs typeface="맑은 고딕"/>
              </a:rPr>
            </a:br>
            <a:r>
              <a:rPr lang="en-US" sz="1800" b="1" baseline="0" dirty="0">
                <a:solidFill>
                  <a:srgbClr val="FFFFFF"/>
                </a:solidFill>
                <a:latin typeface="Pretendard SemiBold"/>
                <a:ea typeface="맑은 고딕"/>
                <a:cs typeface="맑은 고딕"/>
              </a:rPr>
              <a:t>• Define key screens and navigation structure</a:t>
            </a:r>
            <a:endParaRPr lang="ko-KR" altLang="en-US" sz="1800" baseline="0" dirty="0">
              <a:solidFill>
                <a:srgbClr val="000000"/>
              </a:solidFill>
              <a:latin typeface="맑은 고딕"/>
              <a:ea typeface="Pretendard SemiBold"/>
              <a:cs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A4141-2157-95D4-8410-A79DFF660760}"/>
              </a:ext>
            </a:extLst>
          </p:cNvPr>
          <p:cNvSpPr txBox="1"/>
          <p:nvPr/>
        </p:nvSpPr>
        <p:spPr>
          <a:xfrm>
            <a:off x="5747442" y="3522672"/>
            <a:ext cx="4572000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baseline="0" dirty="0">
                <a:latin typeface="Pretendard SemiBold"/>
              </a:rPr>
              <a:t>Week </a:t>
            </a:r>
            <a:r>
              <a:rPr lang="en-US" sz="2800" b="1" dirty="0">
                <a:latin typeface="Pretendard SemiBold"/>
              </a:rPr>
              <a:t>2 </a:t>
            </a:r>
            <a:endParaRPr lang="ko-KR" altLang="en-US" sz="2800">
              <a:latin typeface="Pretendard SemiBold"/>
              <a:ea typeface="Pretendard SemiBold"/>
              <a:cs typeface="Calibri"/>
            </a:endParaRPr>
          </a:p>
          <a:p>
            <a:r>
              <a:rPr lang="en-US" altLang="ko-KR" sz="2400" b="1" dirty="0">
                <a:latin typeface="Pretendard SemiBold"/>
                <a:ea typeface="Pretendard SemiBold"/>
                <a:cs typeface="Calibri"/>
              </a:rPr>
              <a:t>Backend Develop</a:t>
            </a:r>
          </a:p>
          <a:p>
            <a:r>
              <a:rPr lang="en-US" altLang="ko-KR" sz="2400" b="1" dirty="0">
                <a:latin typeface="Pretendard SemiBold"/>
                <a:ea typeface="Pretendard SemiBold"/>
                <a:cs typeface="Calibri"/>
              </a:rPr>
              <a:t>&amp; Learning</a:t>
            </a:r>
          </a:p>
          <a:p>
            <a:pPr algn="ctr"/>
            <a:endParaRPr lang="ko-KR" alt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38D78-DD1A-3E44-1753-5AA56F74D6B3}"/>
              </a:ext>
            </a:extLst>
          </p:cNvPr>
          <p:cNvSpPr txBox="1"/>
          <p:nvPr/>
        </p:nvSpPr>
        <p:spPr>
          <a:xfrm>
            <a:off x="5747442" y="4966283"/>
            <a:ext cx="2932982" cy="3782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Pretendard SemiBold"/>
                <a:ea typeface="Pretendard SemiBold"/>
                <a:cs typeface="맑은 고딕"/>
              </a:rPr>
              <a:t>• Set up Flask backend and Firebase integration</a:t>
            </a:r>
            <a:endParaRPr lang="en-US" dirty="0">
              <a:solidFill>
                <a:srgbClr val="000000"/>
              </a:solidFill>
              <a:latin typeface="Pretendard SemiBold"/>
              <a:ea typeface="Pretendard SemiBold"/>
              <a:cs typeface="맑은 고딕"/>
            </a:endParaRPr>
          </a:p>
          <a:p>
            <a:pPr>
              <a:lnSpc>
                <a:spcPct val="150000"/>
              </a:lnSpc>
            </a:pPr>
            <a:br>
              <a:rPr lang="en-US" b="1" dirty="0">
                <a:solidFill>
                  <a:srgbClr val="000000"/>
                </a:solidFill>
                <a:latin typeface="Pretendard SemiBold"/>
                <a:ea typeface="Pretendard SemiBold"/>
                <a:cs typeface="맑은 고딕"/>
              </a:rPr>
            </a:br>
            <a:r>
              <a:rPr lang="en-US" b="1" dirty="0">
                <a:solidFill>
                  <a:srgbClr val="000000"/>
                </a:solidFill>
                <a:latin typeface="Pretendard SemiBold"/>
                <a:ea typeface="Pretendard SemiBold"/>
                <a:cs typeface="맑은 고딕"/>
              </a:rPr>
              <a:t>• Connect with OpenAI API for AI model testing</a:t>
            </a:r>
            <a:endParaRPr lang="en-US" dirty="0">
              <a:solidFill>
                <a:srgbClr val="000000"/>
              </a:solidFill>
              <a:latin typeface="Pretendard SemiBold"/>
              <a:ea typeface="Pretendard SemiBold"/>
              <a:cs typeface="맑은 고딕"/>
            </a:endParaRPr>
          </a:p>
          <a:p>
            <a:pPr>
              <a:lnSpc>
                <a:spcPct val="150000"/>
              </a:lnSpc>
            </a:pPr>
            <a:br>
              <a:rPr lang="en-US" b="1" dirty="0">
                <a:solidFill>
                  <a:srgbClr val="000000"/>
                </a:solidFill>
                <a:latin typeface="Pretendard SemiBold"/>
                <a:ea typeface="Pretendard SemiBold"/>
                <a:cs typeface="맑은 고딕"/>
              </a:rPr>
            </a:br>
            <a:r>
              <a:rPr lang="en-US" b="1" dirty="0">
                <a:solidFill>
                  <a:srgbClr val="000000"/>
                </a:solidFill>
                <a:latin typeface="Pretendard SemiBold"/>
                <a:ea typeface="Pretendard SemiBold"/>
                <a:cs typeface="맑은 고딕"/>
              </a:rPr>
              <a:t>• Study API behavior and data flow</a:t>
            </a:r>
            <a:endParaRPr lang="en-US">
              <a:solidFill>
                <a:srgbClr val="000000"/>
              </a:solidFill>
              <a:latin typeface="Pretendard SemiBold"/>
              <a:ea typeface="Pretendard SemiBold"/>
              <a:cs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800" b="1" baseline="0" dirty="0">
              <a:solidFill>
                <a:srgbClr val="FFFFFF"/>
              </a:solidFill>
              <a:latin typeface="Pretendard SemiBold"/>
              <a:ea typeface="맑은 고딕"/>
              <a:cs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1543B-893B-F065-EE22-82EA154E8A69}"/>
              </a:ext>
            </a:extLst>
          </p:cNvPr>
          <p:cNvSpPr txBox="1"/>
          <p:nvPr/>
        </p:nvSpPr>
        <p:spPr>
          <a:xfrm>
            <a:off x="9663459" y="4966282"/>
            <a:ext cx="3092008" cy="29511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aseline="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• </a:t>
            </a:r>
            <a:r>
              <a:rPr lang="en-US" dirty="0">
                <a:solidFill>
                  <a:schemeClr val="bg1"/>
                </a:solidFill>
                <a:latin typeface="Pretendard SemiBold"/>
                <a:ea typeface="Calibri"/>
                <a:cs typeface="Calibri"/>
              </a:rPr>
              <a:t>Connect Android frontend with Flask backend</a:t>
            </a:r>
            <a:endParaRPr lang="en-US" dirty="0">
              <a:solidFill>
                <a:schemeClr val="bg1"/>
              </a:solidFill>
              <a:latin typeface="Pretendard SemiBold"/>
              <a:ea typeface="Pretendard SemiBold"/>
              <a:cs typeface="Calibri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chemeClr val="bg1"/>
                </a:solidFill>
                <a:latin typeface="Pretendard SemiBold"/>
                <a:ea typeface="Calibri"/>
                <a:cs typeface="Calibri"/>
              </a:rPr>
            </a:br>
            <a:r>
              <a:rPr lang="en-US" dirty="0">
                <a:solidFill>
                  <a:schemeClr val="bg1"/>
                </a:solidFill>
                <a:latin typeface="Pretendard SemiBold"/>
                <a:ea typeface="Calibri"/>
                <a:cs typeface="Calibri"/>
              </a:rPr>
              <a:t>• Implement major features and UI interactions</a:t>
            </a:r>
          </a:p>
          <a:p>
            <a:pPr>
              <a:lnSpc>
                <a:spcPct val="150000"/>
              </a:lnSpc>
            </a:pPr>
            <a:endParaRPr lang="en-US" altLang="ko-KR" sz="1800" b="1" baseline="0" dirty="0">
              <a:solidFill>
                <a:schemeClr val="bg1"/>
              </a:solidFill>
              <a:latin typeface="Pretendard SemiBold"/>
              <a:ea typeface="맑은 고딕"/>
              <a:cs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70819-3FA6-1894-1253-67F431DBBFD5}"/>
              </a:ext>
            </a:extLst>
          </p:cNvPr>
          <p:cNvSpPr txBox="1"/>
          <p:nvPr/>
        </p:nvSpPr>
        <p:spPr>
          <a:xfrm>
            <a:off x="13698746" y="3532610"/>
            <a:ext cx="45720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latin typeface="Pretendard SemiBold"/>
                <a:ea typeface="Pretendard SemiBold"/>
                <a:cs typeface="Calibri"/>
              </a:rPr>
              <a:t>12/30</a:t>
            </a:r>
          </a:p>
          <a:p>
            <a:r>
              <a:rPr lang="en-US" altLang="ko-KR" sz="2400" b="1" dirty="0">
                <a:latin typeface="Pretendard SemiBold"/>
                <a:ea typeface="Pretendard SemiBold"/>
                <a:cs typeface="Calibri"/>
              </a:rPr>
              <a:t>Completion-Goal</a:t>
            </a:r>
          </a:p>
          <a:p>
            <a:pPr algn="ctr"/>
            <a:endParaRPr lang="ko-KR" alt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62A67-F337-EFC0-FD23-4C6B1CD043A1}"/>
              </a:ext>
            </a:extLst>
          </p:cNvPr>
          <p:cNvSpPr txBox="1"/>
          <p:nvPr/>
        </p:nvSpPr>
        <p:spPr>
          <a:xfrm>
            <a:off x="13698746" y="4976221"/>
            <a:ext cx="2932982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•</a:t>
            </a:r>
            <a:r>
              <a:rPr lang="en-US" dirty="0">
                <a:solidFill>
                  <a:srgbClr val="000000"/>
                </a:solidFill>
                <a:latin typeface="Pretendard SemiBold"/>
                <a:ea typeface="Calibri"/>
                <a:cs typeface="Calibri"/>
              </a:rPr>
              <a:t> Finalize feature development</a:t>
            </a:r>
            <a:endParaRPr lang="en-US" altLang="ko-KR" dirty="0">
              <a:solidFill>
                <a:srgbClr val="000000"/>
              </a:solidFill>
              <a:latin typeface="Pretendard SemiBold"/>
              <a:ea typeface="Pretendard SemiBold"/>
              <a:cs typeface="Calibri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  <a:latin typeface="Pretendard SemiBold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Pretendard SemiBold"/>
                <a:ea typeface="+mn-lt"/>
                <a:cs typeface="+mn-lt"/>
              </a:rPr>
              <a:t>• Start working on the document</a:t>
            </a:r>
            <a:endParaRPr lang="en-US">
              <a:latin typeface="Pretendard SemiBol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086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A6C1A7D3-D6F2-5218-60C9-250003B764A0}"/>
              </a:ext>
            </a:extLst>
          </p:cNvPr>
          <p:cNvSpPr txBox="1"/>
          <p:nvPr/>
        </p:nvSpPr>
        <p:spPr>
          <a:xfrm>
            <a:off x="5145416" y="3538508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5400" spc="-100" dirty="0">
                <a:solidFill>
                  <a:srgbClr val="6A7E74"/>
                </a:solidFill>
                <a:ea typeface="Pretendard Bold"/>
              </a:rPr>
              <a:t>Test.me</a:t>
            </a:r>
            <a:endParaRPr lang="ko-KR" sz="5400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827BD-424A-55AC-FAB5-B3144E98EEF2}"/>
              </a:ext>
            </a:extLst>
          </p:cNvPr>
          <p:cNvSpPr txBox="1"/>
          <p:nvPr/>
        </p:nvSpPr>
        <p:spPr>
          <a:xfrm>
            <a:off x="5145417" y="4304102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9000" b="1" spc="-100" dirty="0">
                <a:solidFill>
                  <a:srgbClr val="6A7E74"/>
                </a:solidFill>
                <a:ea typeface="Pretendard Bold"/>
                <a:cs typeface="Calibri"/>
              </a:rPr>
              <a:t>Thank You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1528D40-B1E2-EE0C-6B34-60D526E8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17" y="4474714"/>
            <a:ext cx="71501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4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91139" y="2133600"/>
            <a:ext cx="6509026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6000" b="1" spc="-200" dirty="0">
                <a:solidFill>
                  <a:srgbClr val="466456"/>
                </a:solidFill>
                <a:ea typeface="Pretendard Bold"/>
                <a:cs typeface="Calibri"/>
              </a:rPr>
              <a:t>Table of Contents</a:t>
            </a:r>
            <a:endParaRPr lang="ko-KR" sz="6000" b="1" i="0" u="none" strike="noStrike" spc="-200" dirty="0">
              <a:solidFill>
                <a:srgbClr val="466456"/>
              </a:solidFill>
              <a:ea typeface="Pretendard Bold"/>
              <a:cs typeface="Calibri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050901"/>
              </p:ext>
            </p:extLst>
          </p:nvPr>
        </p:nvGraphicFramePr>
        <p:xfrm>
          <a:off x="9144000" y="1778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Team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</a:t>
                      </a: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Introduction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Topic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</a:t>
                      </a: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Motivation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Topic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</a:t>
                      </a: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Introduction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err="1">
                          <a:solidFill>
                            <a:srgbClr val="222222"/>
                          </a:solidFill>
                          <a:ea typeface="Pretendard Medium"/>
                        </a:rPr>
                        <a:t>Requirements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3200" b="0" i="0" u="none" strike="noStrike" dirty="0">
                          <a:solidFill>
                            <a:srgbClr val="222222"/>
                          </a:solidFill>
                          <a:latin typeface="Pretendard Medium"/>
                        </a:rPr>
                        <a:t>Project Plan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BADE-A896-A854-C4BD-41E78996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14A3A25-E8B9-2492-385B-120B9BFE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A57960A-8D16-94D5-B610-B61FAA71DD8B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1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ACF9F0D-28AC-1B01-2418-7BC416A251FA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Team Introduction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  <a:cs typeface="Calibri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95FB493-E667-271A-0DDD-DF43B241158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F6009E0-EA65-50F2-8E92-7944B9A31790}"/>
              </a:ext>
            </a:extLst>
          </p:cNvPr>
          <p:cNvSpPr txBox="1"/>
          <p:nvPr/>
        </p:nvSpPr>
        <p:spPr>
          <a:xfrm>
            <a:off x="16503926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Josefin Sans SemiBold"/>
                <a:ea typeface="맑은 고딕"/>
              </a:rPr>
              <a:t>Test.me</a:t>
            </a:r>
            <a:endParaRPr lang="ko-KR" altLang="en-US" sz="1600" b="0" i="0" u="none" strike="noStrike" dirty="0">
              <a:solidFill>
                <a:srgbClr val="000000"/>
              </a:solidFill>
              <a:latin typeface="Josefin Sans SemiBold"/>
              <a:ea typeface="맑은 고딕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F2F8537-6B06-2A4E-1FD0-4327918A7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79E816E-1402-D689-634D-2DCA8F7EF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99000" y="3898900"/>
            <a:ext cx="9525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DE76BB0-71CB-536F-0F1D-772EC9E80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D696083-0F17-B0F8-7288-2A621A426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99000" y="6096000"/>
            <a:ext cx="9525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454D50B-1EBD-6E08-6B11-ABA09C66F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6B1AE16-3A31-CA70-ECFB-D0BF4738F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99000" y="8242300"/>
            <a:ext cx="952500" cy="12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92734CBE-CB8C-7A9A-BBA7-F983AA992767}"/>
              </a:ext>
            </a:extLst>
          </p:cNvPr>
          <p:cNvSpPr txBox="1"/>
          <p:nvPr/>
        </p:nvSpPr>
        <p:spPr>
          <a:xfrm>
            <a:off x="2438400" y="3498574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 err="1">
                <a:solidFill>
                  <a:srgbClr val="444444"/>
                </a:solidFill>
                <a:ea typeface="Pretendard SemiBold"/>
              </a:rPr>
              <a:t>최성민</a:t>
            </a:r>
            <a:endParaRPr lang="en-US" altLang="ko-KR" sz="3000" dirty="0" err="1">
              <a:solidFill>
                <a:srgbClr val="444444"/>
              </a:solidFill>
              <a:ea typeface="Pretendard SemiBold"/>
              <a:cs typeface="Calibri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C15B2F5-33F0-FADB-075E-9F64CFD2608D}"/>
              </a:ext>
            </a:extLst>
          </p:cNvPr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Full-stack developer of the </a:t>
            </a:r>
            <a:r>
              <a:rPr lang="en-US" sz="2200" i="1" dirty="0">
                <a:solidFill>
                  <a:srgbClr val="000000"/>
                </a:solidFill>
                <a:ea typeface="+mn-lt"/>
                <a:cs typeface="+mn-lt"/>
              </a:rPr>
              <a:t>Casting</a:t>
            </a: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 application</a:t>
            </a:r>
            <a:r>
              <a:rPr lang="en-US" sz="2200" b="0" i="0" u="none" strike="noStrike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now in live service</a:t>
            </a:r>
            <a:r>
              <a:rPr lang="en-US" sz="2200" b="0" i="0" u="none" strike="noStrike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sz="2200" dirty="0">
              <a:solidFill>
                <a:srgbClr val="000000"/>
              </a:solidFill>
              <a:latin typeface="Pretendard Regular"/>
              <a:ea typeface="Pretendard Regular"/>
              <a:cs typeface="+mn-lt"/>
            </a:endParaRPr>
          </a:p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Handled both backend and frontend implementation.</a:t>
            </a:r>
            <a:endParaRPr lang="en-US" sz="2200" b="0" i="0" u="none" strike="noStrike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FA31E94-F151-CAAA-B6A4-A97943B3B598}"/>
              </a:ext>
            </a:extLst>
          </p:cNvPr>
          <p:cNvSpPr txBox="1"/>
          <p:nvPr/>
        </p:nvSpPr>
        <p:spPr>
          <a:xfrm>
            <a:off x="2489200" y="5695674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err="1">
                <a:solidFill>
                  <a:srgbClr val="FFFFFF"/>
                </a:solidFill>
                <a:ea typeface="Pretendard SemiBold"/>
              </a:rPr>
              <a:t>성연지</a:t>
            </a:r>
            <a:endParaRPr lang="ko-KR" sz="3000" b="0" i="0" u="none" strike="noStrike" dirty="0" err="1">
              <a:solidFill>
                <a:srgbClr val="FFFFFF"/>
              </a:solidFill>
              <a:ea typeface="Pretendard SemiBold"/>
              <a:cs typeface="Calibri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ADD19AD-40AF-405D-C971-8D3CE6037F9F}"/>
              </a:ext>
            </a:extLst>
          </p:cNvPr>
          <p:cNvSpPr txBox="1"/>
          <p:nvPr/>
        </p:nvSpPr>
        <p:spPr>
          <a:xfrm>
            <a:off x="5715000" y="57023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ea typeface="+mn-lt"/>
                <a:cs typeface="+mn-lt"/>
              </a:rPr>
              <a:t>Worked on backend image processing for an open-source software project. </a:t>
            </a:r>
            <a:endParaRPr lang="ko-KR" alt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>
                <a:solidFill>
                  <a:srgbClr val="FFFFFF"/>
                </a:solidFill>
                <a:ea typeface="+mn-lt"/>
                <a:cs typeface="+mn-lt"/>
              </a:rPr>
              <a:t>Currently responsible for the frontend of a 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capstone</a:t>
            </a:r>
            <a:r>
              <a:rPr lang="en-US" altLang="ko-KR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project</a:t>
            </a:r>
            <a:r>
              <a:rPr lang="en-US" altLang="ko-KR" sz="2200" dirty="0">
                <a:solidFill>
                  <a:srgbClr val="FFFFFF"/>
                </a:solidFill>
                <a:ea typeface="+mn-lt"/>
                <a:cs typeface="+mn-lt"/>
              </a:rPr>
              <a:t> using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altLang="ko-KR" sz="2200" dirty="0">
                <a:solidFill>
                  <a:srgbClr val="FFFFFF"/>
                </a:solidFill>
                <a:ea typeface="+mn-lt"/>
                <a:cs typeface="+mn-lt"/>
              </a:rPr>
              <a:t>React</a:t>
            </a:r>
            <a:r>
              <a:rPr lang="en-US" sz="2200" b="0" i="0" u="none" strike="noStrike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2200" b="0" i="0" u="none" strike="noStrike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CA0DE87-AF76-DAFC-1C12-EBF4CB3BE37A}"/>
              </a:ext>
            </a:extLst>
          </p:cNvPr>
          <p:cNvSpPr txBox="1"/>
          <p:nvPr/>
        </p:nvSpPr>
        <p:spPr>
          <a:xfrm>
            <a:off x="2501900" y="7841974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이주연</a:t>
            </a:r>
            <a:endParaRPr lang="ko-KR" sz="3000" b="0" i="0" u="none" strike="noStrike" dirty="0">
              <a:solidFill>
                <a:srgbClr val="FFFFFF"/>
              </a:solidFill>
              <a:ea typeface="Pretendard SemiBold"/>
              <a:cs typeface="Calibri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00456FB-D22B-CD85-1AC9-4F446F443C53}"/>
              </a:ext>
            </a:extLst>
          </p:cNvPr>
          <p:cNvSpPr txBox="1"/>
          <p:nvPr/>
        </p:nvSpPr>
        <p:spPr>
          <a:xfrm>
            <a:off x="5715000" y="78359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•"/>
            </a:pPr>
            <a:r>
              <a:rPr lang="en-US" altLang="ko-KR" sz="2200" dirty="0">
                <a:solidFill>
                  <a:srgbClr val="FFFFFF"/>
                </a:solidFill>
                <a:ea typeface="+mn-lt"/>
                <a:cs typeface="+mn-lt"/>
              </a:rPr>
              <a:t>Developed a cross-platform application using Flutter in a capstone project. </a:t>
            </a:r>
          </a:p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•"/>
            </a:pPr>
            <a:r>
              <a:rPr lang="en-US" altLang="ko-KR" sz="2200" dirty="0">
                <a:solidFill>
                  <a:srgbClr val="FFFFFF"/>
                </a:solidFill>
                <a:ea typeface="+mn-lt"/>
                <a:cs typeface="+mn-lt"/>
              </a:rPr>
              <a:t>Served as the frontend developer responsible for UI and interaction design.</a:t>
            </a:r>
            <a:endParaRPr lang="ko-KR" altLang="en-US">
              <a:ea typeface="+mn-lt"/>
              <a:cs typeface="+mn-lt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64CEF050-8376-8636-6ACE-AAEBEB658787}"/>
              </a:ext>
            </a:extLst>
          </p:cNvPr>
          <p:cNvSpPr txBox="1"/>
          <p:nvPr/>
        </p:nvSpPr>
        <p:spPr>
          <a:xfrm>
            <a:off x="2428460" y="4025347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444444"/>
                </a:solidFill>
                <a:ea typeface="Pretendard SemiBold"/>
              </a:rPr>
              <a:t>-Back-</a:t>
            </a:r>
            <a:endParaRPr lang="en-US" altLang="ko-KR" sz="2400" dirty="0">
              <a:solidFill>
                <a:srgbClr val="444444"/>
              </a:solidFill>
              <a:ea typeface="Pretendard SemiBold"/>
              <a:cs typeface="Calibri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14D754B7-45A8-3B65-65D8-C536453A282F}"/>
              </a:ext>
            </a:extLst>
          </p:cNvPr>
          <p:cNvSpPr txBox="1"/>
          <p:nvPr/>
        </p:nvSpPr>
        <p:spPr>
          <a:xfrm>
            <a:off x="2479260" y="6222446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SemiBold"/>
              </a:rPr>
              <a:t>-</a:t>
            </a:r>
            <a:r>
              <a:rPr lang="ko-KR" altLang="en-US" sz="2400" dirty="0" err="1">
                <a:solidFill>
                  <a:srgbClr val="FFFFFF"/>
                </a:solidFill>
                <a:ea typeface="Pretendard SemiBold"/>
              </a:rPr>
              <a:t>Front</a:t>
            </a:r>
            <a:r>
              <a:rPr lang="ko-KR" altLang="en-US" sz="2400" dirty="0">
                <a:solidFill>
                  <a:srgbClr val="FFFFFF"/>
                </a:solidFill>
                <a:ea typeface="Pretendard SemiBold"/>
              </a:rPr>
              <a:t>-</a:t>
            </a:r>
            <a:endParaRPr lang="ko-KR" altLang="en-US" sz="2400" b="0" i="0" u="none" strike="noStrike" dirty="0">
              <a:solidFill>
                <a:srgbClr val="FFFFFF"/>
              </a:solidFill>
              <a:ea typeface="Pretendard SemiBold"/>
              <a:cs typeface="Calibri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6975E230-B750-B59A-F20E-E38905888EA8}"/>
              </a:ext>
            </a:extLst>
          </p:cNvPr>
          <p:cNvSpPr txBox="1"/>
          <p:nvPr/>
        </p:nvSpPr>
        <p:spPr>
          <a:xfrm>
            <a:off x="2491960" y="8368747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SemiBold"/>
                <a:cs typeface="Calibri"/>
              </a:rPr>
              <a:t>-</a:t>
            </a:r>
            <a:r>
              <a:rPr lang="ko-KR" altLang="en-US" sz="2400" dirty="0" err="1">
                <a:solidFill>
                  <a:srgbClr val="FFFFFF"/>
                </a:solidFill>
                <a:ea typeface="Pretendard SemiBold"/>
                <a:cs typeface="Calibri"/>
              </a:rPr>
              <a:t>Front</a:t>
            </a:r>
            <a:r>
              <a:rPr lang="ko-KR" altLang="en-US" sz="2400" dirty="0">
                <a:solidFill>
                  <a:srgbClr val="FFFFFF"/>
                </a:solidFill>
                <a:ea typeface="Pretendard SemiBold"/>
                <a:cs typeface="Calibri"/>
              </a:rPr>
              <a:t>-</a:t>
            </a:r>
            <a:endParaRPr lang="ko-KR" altLang="en-US" sz="2400" b="0" i="0" u="none" strike="noStrike" dirty="0">
              <a:solidFill>
                <a:srgbClr val="FFFFFF"/>
              </a:solidFill>
              <a:ea typeface="Pretendard Semi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06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2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Topic</a:t>
            </a:r>
            <a:r>
              <a:rPr lang="ko-KR" altLang="en-US" sz="4000" spc="-100" dirty="0">
                <a:solidFill>
                  <a:srgbClr val="6A7E74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Motivation</a:t>
            </a:r>
            <a:endParaRPr lang="ko-KR" altLang="en-US" sz="4000" b="0" i="0" u="none" strike="noStrike" spc="-100" dirty="0" err="1">
              <a:solidFill>
                <a:srgbClr val="6A7E74"/>
              </a:solidFill>
              <a:latin typeface="Pretendard SemiBold"/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29700" y="4578469"/>
            <a:ext cx="228600" cy="190500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78001"/>
              </p:ext>
            </p:extLst>
          </p:nvPr>
        </p:nvGraphicFramePr>
        <p:xfrm>
          <a:off x="2857500" y="4220952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Prepare</a:t>
                      </a:r>
                      <a:endParaRPr lang="ko-KR" altLang="en-US">
                        <a:latin typeface="Pretendard SemiBold"/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</a:pPr>
                      <a:r>
                        <a:rPr lang="en-US" altLang="ko-KR" sz="28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Test book</a:t>
                      </a:r>
                      <a:endParaRPr lang="ko-KR" sz="2800" b="0" i="0" u="none" strike="noStrike">
                        <a:solidFill>
                          <a:srgbClr val="466456"/>
                        </a:solidFill>
                        <a:latin typeface="Pretendard SemiBold"/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altLang="en-US" sz="2800" b="0" i="0" u="none" strike="noStrike" err="1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Mock</a:t>
                      </a: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ko-KR" altLang="en-US" sz="2800" b="0" i="0" u="none" strike="noStrike" err="1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exam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</a:pPr>
                      <a:r>
                        <a:rPr lang="en-US" altLang="ko-KR" sz="28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 " ??? "</a:t>
                      </a:r>
                      <a:endParaRPr lang="ko-KR" altLang="en-US" dirty="0">
                        <a:latin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76737"/>
              </p:ext>
            </p:extLst>
          </p:nvPr>
        </p:nvGraphicFramePr>
        <p:xfrm>
          <a:off x="8191500" y="4220952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ko-KR" altLang="en-US" sz="2400" b="0" i="0" u="none" strike="noStrike" dirty="0">
                        <a:solidFill>
                          <a:srgbClr val="222222"/>
                        </a:solidFill>
                        <a:ea typeface="Pretendard Medium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ko-KR" altLang="en-US" sz="2400" b="0" i="0" u="none" strike="noStrike" dirty="0">
                        <a:solidFill>
                          <a:srgbClr val="222222"/>
                        </a:solidFill>
                        <a:ea typeface="Pretendard Medium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ko-KR" altLang="en-US" sz="2400" b="0" i="0" u="none" strike="noStrike" dirty="0">
                        <a:solidFill>
                          <a:srgbClr val="222222"/>
                        </a:solidFill>
                        <a:ea typeface="Pretendard Medium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00345"/>
              </p:ext>
            </p:extLst>
          </p:nvPr>
        </p:nvGraphicFramePr>
        <p:xfrm>
          <a:off x="10096500" y="4220952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Test</a:t>
                      </a:r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Elementary</a:t>
                      </a:r>
                      <a:r>
                        <a:rPr 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, </a:t>
                      </a: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middle</a:t>
                      </a:r>
                      <a:r>
                        <a:rPr 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, and</a:t>
                      </a:r>
                      <a:b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</a:b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high</a:t>
                      </a:r>
                      <a:r>
                        <a:rPr 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school</a:t>
                      </a:r>
                      <a:r>
                        <a:rPr 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exams</a:t>
                      </a:r>
                      <a:endParaRPr lang="en-US" sz="2400">
                        <a:latin typeface="Pretendard SemiBold"/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College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Scholastic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Ability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Test</a:t>
                      </a:r>
                      <a:endParaRPr lang="en-US" sz="2400">
                        <a:latin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</a:pP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Exams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at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university</a:t>
                      </a:r>
                      <a:endParaRPr lang="ko-KR" altLang="en-US" sz="2400">
                        <a:latin typeface="Pretendard SemiBold"/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8">
            <a:extLst>
              <a:ext uri="{FF2B5EF4-FFF2-40B4-BE49-F238E27FC236}">
                <a16:creationId xmlns:a16="http://schemas.microsoft.com/office/drawing/2014/main" id="{6A5F925F-1C06-AFD0-BDE9-FA5B2577B182}"/>
              </a:ext>
            </a:extLst>
          </p:cNvPr>
          <p:cNvSpPr txBox="1"/>
          <p:nvPr/>
        </p:nvSpPr>
        <p:spPr>
          <a:xfrm>
            <a:off x="16503926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Josefin Sans SemiBold"/>
                <a:ea typeface="맑은 고딕"/>
              </a:rPr>
              <a:t>Test.me</a:t>
            </a:r>
            <a:endParaRPr lang="ko-KR" altLang="en-US" sz="1600" b="0" i="0" u="none" strike="noStrike" dirty="0">
              <a:solidFill>
                <a:srgbClr val="000000"/>
              </a:solidFill>
              <a:latin typeface="Josefin Sans SemiBold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3E5A7-58D3-456A-366A-3A2E90E2588D}"/>
              </a:ext>
            </a:extLst>
          </p:cNvPr>
          <p:cNvSpPr txBox="1"/>
          <p:nvPr/>
        </p:nvSpPr>
        <p:spPr>
          <a:xfrm>
            <a:off x="2922199" y="2771237"/>
            <a:ext cx="1243281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Pretendard SemiBold"/>
                <a:ea typeface="Pretendard SemiBold"/>
              </a:rPr>
              <a:t>In the past, we used test books and mock exams to prepare for tests,</a:t>
            </a:r>
            <a:br>
              <a:rPr lang="en-US" sz="2800" dirty="0">
                <a:latin typeface="Pretendard SemiBold"/>
                <a:ea typeface="Pretendard SemiBold"/>
              </a:rPr>
            </a:br>
            <a:r>
              <a:rPr lang="en-US" sz="2800" dirty="0">
                <a:solidFill>
                  <a:srgbClr val="595959"/>
                </a:solidFill>
                <a:latin typeface="Pretendard SemiBold"/>
                <a:ea typeface="Pretendard SemiBold"/>
              </a:rPr>
              <a:t>but for university exams, there were </a:t>
            </a:r>
            <a:r>
              <a:rPr lang="en-US" sz="2800" u="sng" dirty="0">
                <a:solidFill>
                  <a:srgbClr val="595959"/>
                </a:solidFill>
                <a:latin typeface="Pretendard SemiBold"/>
                <a:ea typeface="Pretendard SemiBold"/>
              </a:rPr>
              <a:t>no suitable problems to practice</a:t>
            </a:r>
            <a:r>
              <a:rPr lang="en-US" sz="2800" dirty="0">
                <a:solidFill>
                  <a:srgbClr val="595959"/>
                </a:solidFill>
                <a:latin typeface="Pretendard SemiBold"/>
                <a:ea typeface="Pretendard SemiBold"/>
              </a:rPr>
              <a:t> with.</a:t>
            </a:r>
            <a:endParaRPr lang="en-US" altLang="ko-KR" sz="2000" dirty="0">
              <a:solidFill>
                <a:srgbClr val="595959"/>
              </a:solidFill>
              <a:latin typeface="Pretendard SemiBold"/>
              <a:ea typeface="Pretendard SemiBold"/>
            </a:endParaRPr>
          </a:p>
          <a:p>
            <a:pPr algn="ctr"/>
            <a:endParaRPr lang="ko-KR" altLang="en-US">
              <a:latin typeface="Pretendard SemiBold"/>
              <a:ea typeface="Pretendar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03239-6D88-A5C0-F483-B57921F2C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4DB0627-1CE2-CDB5-B71E-EB389ECB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019308B-62CB-3369-250A-08532D767CE8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2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D3991E-91E9-59DB-FAF3-ABB25718527C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Topic</a:t>
            </a:r>
            <a:r>
              <a:rPr lang="ko-KR" altLang="en-US" sz="4000" spc="-100" dirty="0">
                <a:solidFill>
                  <a:srgbClr val="6A7E74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Motivation</a:t>
            </a:r>
            <a:endParaRPr lang="ko-KR" altLang="en-US" sz="4000" b="0" i="0" u="none" strike="noStrike" spc="-100" dirty="0" err="1">
              <a:solidFill>
                <a:srgbClr val="6A7E74"/>
              </a:solidFill>
              <a:latin typeface="Pretendard SemiBold"/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2B7825A-7997-3DB2-9C65-693E67EBBAE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ED375248-D354-361F-E5CB-92378312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29700" y="4578469"/>
            <a:ext cx="228600" cy="190500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C37FD54-C006-64A5-5C19-73E3F0978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930649"/>
              </p:ext>
            </p:extLst>
          </p:nvPr>
        </p:nvGraphicFramePr>
        <p:xfrm>
          <a:off x="2857500" y="4220952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Prepare</a:t>
                      </a:r>
                      <a:endParaRPr lang="ko-KR" altLang="en-US">
                        <a:latin typeface="Pretendard SemiBold"/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</a:pPr>
                      <a:r>
                        <a:rPr lang="en-US" altLang="ko-KR" sz="28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Test book</a:t>
                      </a:r>
                      <a:endParaRPr lang="ko-KR" sz="2800" b="0" i="0" u="none" strike="noStrike">
                        <a:solidFill>
                          <a:srgbClr val="466456"/>
                        </a:solidFill>
                        <a:latin typeface="Pretendard SemiBold"/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altLang="en-US" sz="2800" b="0" i="0" u="none" strike="noStrike" err="1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Mock</a:t>
                      </a: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ko-KR" altLang="en-US" sz="2800" b="0" i="0" u="none" strike="noStrike" err="1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exam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</a:pPr>
                      <a:r>
                        <a:rPr lang="en-US" altLang="ko-KR" sz="28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 "</a:t>
                      </a:r>
                      <a:r>
                        <a:rPr lang="en-US" altLang="ko-KR" sz="2800" b="0" i="0" u="none" strike="noStrike" dirty="0" err="1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NotebookLM</a:t>
                      </a:r>
                      <a:r>
                        <a:rPr lang="en-US" altLang="ko-KR" sz="28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  <a:ea typeface="Pretendard SemiBold"/>
                        </a:rPr>
                        <a:t>"</a:t>
                      </a:r>
                      <a:endParaRPr lang="ko-KR" altLang="en-US" dirty="0">
                        <a:latin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029563A-08D8-12C5-D27A-E84A7A697385}"/>
              </a:ext>
            </a:extLst>
          </p:cNvPr>
          <p:cNvGraphicFramePr>
            <a:graphicFrameLocks noGrp="1"/>
          </p:cNvGraphicFramePr>
          <p:nvPr/>
        </p:nvGraphicFramePr>
        <p:xfrm>
          <a:off x="8191500" y="4220952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ko-KR" altLang="en-US" sz="2400" b="0" i="0" u="none" strike="noStrike" dirty="0">
                        <a:solidFill>
                          <a:srgbClr val="222222"/>
                        </a:solidFill>
                        <a:ea typeface="Pretendard Medium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ko-KR" altLang="en-US" sz="2400" b="0" i="0" u="none" strike="noStrike" dirty="0">
                        <a:solidFill>
                          <a:srgbClr val="222222"/>
                        </a:solidFill>
                        <a:ea typeface="Pretendard Medium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ko-KR" altLang="en-US" sz="2400" b="0" i="0" u="none" strike="noStrike" dirty="0">
                        <a:solidFill>
                          <a:srgbClr val="222222"/>
                        </a:solidFill>
                        <a:ea typeface="Pretendard Medium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A898956-5DEB-C6E5-72F7-4202D7AEF650}"/>
              </a:ext>
            </a:extLst>
          </p:cNvPr>
          <p:cNvGraphicFramePr>
            <a:graphicFrameLocks noGrp="1"/>
          </p:cNvGraphicFramePr>
          <p:nvPr/>
        </p:nvGraphicFramePr>
        <p:xfrm>
          <a:off x="10096500" y="4220952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466456"/>
                          </a:solidFill>
                          <a:latin typeface="Pretendard SemiBold"/>
                        </a:rPr>
                        <a:t>Test</a:t>
                      </a:r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Elementary</a:t>
                      </a:r>
                      <a:r>
                        <a:rPr 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, </a:t>
                      </a: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middle</a:t>
                      </a:r>
                      <a:r>
                        <a:rPr 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, and</a:t>
                      </a:r>
                      <a:b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</a:b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high</a:t>
                      </a:r>
                      <a:r>
                        <a:rPr 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school</a:t>
                      </a:r>
                      <a:r>
                        <a:rPr 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ko-KR" sz="2400" b="0" i="0" u="none" strike="noStrike" noProof="0" err="1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exams</a:t>
                      </a:r>
                      <a:endParaRPr lang="en-US" sz="2400">
                        <a:latin typeface="Pretendard SemiBold"/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College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Scholastic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Ability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Test</a:t>
                      </a:r>
                      <a:endParaRPr lang="en-US" sz="2400">
                        <a:latin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buNone/>
                      </a:pP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Exams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at</a:t>
                      </a:r>
                      <a:r>
                        <a:rPr lang="ko-KR" altLang="en-US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  <a:ea typeface="Pretendard SemiBold"/>
                        </a:rPr>
                        <a:t> </a:t>
                      </a:r>
                      <a:r>
                        <a:rPr lang="en-US" altLang="ko-KR" sz="2400" b="0" i="0" u="none" strike="noStrike" noProof="0" dirty="0">
                          <a:solidFill>
                            <a:srgbClr val="FFFFFF"/>
                          </a:solidFill>
                          <a:latin typeface="Pretendard SemiBold"/>
                        </a:rPr>
                        <a:t>university</a:t>
                      </a:r>
                      <a:endParaRPr lang="ko-KR" altLang="en-US" sz="2400">
                        <a:latin typeface="Pretendard SemiBold"/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8">
            <a:extLst>
              <a:ext uri="{FF2B5EF4-FFF2-40B4-BE49-F238E27FC236}">
                <a16:creationId xmlns:a16="http://schemas.microsoft.com/office/drawing/2014/main" id="{3C3DCBD0-A3A6-098A-518B-7A26EE4FA8B4}"/>
              </a:ext>
            </a:extLst>
          </p:cNvPr>
          <p:cNvSpPr txBox="1"/>
          <p:nvPr/>
        </p:nvSpPr>
        <p:spPr>
          <a:xfrm>
            <a:off x="16503926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Josefin Sans SemiBold"/>
                <a:ea typeface="맑은 고딕"/>
              </a:rPr>
              <a:t>Test.me</a:t>
            </a:r>
            <a:endParaRPr lang="ko-KR" altLang="en-US" sz="1600" b="0" i="0" u="none" strike="noStrike" dirty="0">
              <a:solidFill>
                <a:srgbClr val="000000"/>
              </a:solidFill>
              <a:latin typeface="Josefin Sans SemiBold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DFB82-403F-1A40-300E-F93BA03F7518}"/>
              </a:ext>
            </a:extLst>
          </p:cNvPr>
          <p:cNvSpPr txBox="1"/>
          <p:nvPr/>
        </p:nvSpPr>
        <p:spPr>
          <a:xfrm>
            <a:off x="2922199" y="2943765"/>
            <a:ext cx="1243281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Pretendard SemiBold"/>
                <a:ea typeface="+mn-lt"/>
                <a:cs typeface="+mn-lt"/>
              </a:rPr>
              <a:t>To solve this, an AI tool called "</a:t>
            </a:r>
            <a:r>
              <a:rPr lang="en-US" sz="2800" dirty="0" err="1">
                <a:solidFill>
                  <a:srgbClr val="595959"/>
                </a:solidFill>
                <a:latin typeface="Pretendard SemiBold"/>
                <a:ea typeface="+mn-lt"/>
                <a:cs typeface="+mn-lt"/>
              </a:rPr>
              <a:t>NotebookLM</a:t>
            </a:r>
            <a:r>
              <a:rPr lang="en-US" sz="2800" dirty="0">
                <a:solidFill>
                  <a:srgbClr val="595959"/>
                </a:solidFill>
                <a:latin typeface="Pretendard SemiBold"/>
                <a:ea typeface="+mn-lt"/>
                <a:cs typeface="+mn-lt"/>
              </a:rPr>
              <a:t>" was created.</a:t>
            </a:r>
            <a:endParaRPr lang="en-US" altLang="ko-KR" sz="2000" dirty="0">
              <a:solidFill>
                <a:srgbClr val="595959"/>
              </a:solidFill>
              <a:latin typeface="Pretendard SemiBold"/>
              <a:ea typeface="Pretendard SemiBold"/>
            </a:endParaRPr>
          </a:p>
          <a:p>
            <a:pPr algn="ctr"/>
            <a:endParaRPr lang="ko-KR" altLang="en-US">
              <a:latin typeface="Pretendard SemiBold"/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3573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A091-266E-F8CF-66F0-EEDA82078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0AD5870-97BB-DD6F-3783-1326680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AE191ED-20FD-4D17-0006-57F5CB48C2CE}"/>
              </a:ext>
            </a:extLst>
          </p:cNvPr>
          <p:cNvSpPr txBox="1"/>
          <p:nvPr/>
        </p:nvSpPr>
        <p:spPr>
          <a:xfrm>
            <a:off x="1130300" y="3070639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800" err="1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NotebookLM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is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an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AI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tool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that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generates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summaries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and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study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materials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from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uploaded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content</a:t>
            </a:r>
            <a:r>
              <a:rPr 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.</a:t>
            </a:r>
            <a:endParaRPr lang="en-US" sz="2800" b="0" i="0" u="none" strike="noStrike">
              <a:solidFill>
                <a:srgbClr val="595959"/>
              </a:solidFill>
              <a:latin typeface="Pretendard SemiBold"/>
              <a:ea typeface="Pretendard SemiBold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A6AE4E6-C5D3-CA0B-5716-8509BEE133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6CB0817A-D834-AACA-4B75-0634A52A994D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2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BE6B2434-64B2-BEBC-5640-C4A182F1F515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Topic</a:t>
            </a:r>
            <a:r>
              <a:rPr lang="ko-KR" altLang="en-US" sz="4000" spc="-100" dirty="0">
                <a:solidFill>
                  <a:srgbClr val="6A7E74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Motivation</a:t>
            </a:r>
            <a:endParaRPr lang="ko-KR" altLang="en-US" sz="4000" b="0" i="0" u="none" strike="noStrike" spc="-100" dirty="0" err="1">
              <a:solidFill>
                <a:srgbClr val="6A7E74"/>
              </a:solidFill>
              <a:latin typeface="Pretendard SemiBold"/>
              <a:ea typeface="Pretendard SemiBold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F0776380-7FC2-61B6-3FEA-9BBDB0A2628A}"/>
              </a:ext>
            </a:extLst>
          </p:cNvPr>
          <p:cNvSpPr txBox="1"/>
          <p:nvPr/>
        </p:nvSpPr>
        <p:spPr>
          <a:xfrm>
            <a:off x="16503926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Josefin Sans SemiBold"/>
                <a:ea typeface="맑은 고딕"/>
              </a:rPr>
              <a:t>Test.me</a:t>
            </a:r>
            <a:endParaRPr lang="ko-KR" altLang="en-US" sz="1600" b="0" i="0" u="none" strike="noStrike" dirty="0">
              <a:solidFill>
                <a:srgbClr val="000000"/>
              </a:solidFill>
              <a:latin typeface="Josefin Sans SemiBold"/>
              <a:ea typeface="맑은 고딕"/>
            </a:endParaRPr>
          </a:p>
        </p:txBody>
      </p:sp>
      <p:pic>
        <p:nvPicPr>
          <p:cNvPr id="6" name="그림 5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36DE43-5770-A9F5-8F52-1A46D25BA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31" y="3950923"/>
            <a:ext cx="10296940" cy="53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53" y="4713263"/>
            <a:ext cx="3848100" cy="384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857" y="4703323"/>
            <a:ext cx="3848100" cy="384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25944" y="6042898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3600" b="1" spc="-100" dirty="0">
                <a:solidFill>
                  <a:srgbClr val="FFFFFF"/>
                </a:solidFill>
                <a:ea typeface="Pretendard SemiBold"/>
              </a:rPr>
              <a:t>Only</a:t>
            </a:r>
            <a:r>
              <a:rPr lang="ko-KR" sz="3600" b="1" spc="-100" dirty="0">
                <a:solidFill>
                  <a:srgbClr val="FFFFFF"/>
                </a:solidFill>
                <a:ea typeface="Pretendard SemiBold"/>
              </a:rPr>
              <a:t> </a:t>
            </a:r>
            <a:r>
              <a:rPr lang="en-US" altLang="ko-KR" sz="3600" b="1" spc="-100" dirty="0">
                <a:solidFill>
                  <a:srgbClr val="FFFFFF"/>
                </a:solidFill>
                <a:ea typeface="Pretendard SemiBold"/>
              </a:rPr>
              <a:t>multiple choice</a:t>
            </a:r>
            <a:r>
              <a:rPr lang="en-US" altLang="ko-KR" sz="3600" spc="-100" dirty="0">
                <a:solidFill>
                  <a:srgbClr val="FFFFFF"/>
                </a:solidFill>
                <a:ea typeface="Pretendard SemiBold"/>
              </a:rPr>
              <a:t> questions</a:t>
            </a:r>
            <a:endParaRPr lang="en-US" altLang="ko-KR" sz="3600" b="0" i="0" u="none" strike="noStrike" spc="-100" dirty="0">
              <a:ea typeface="Pretendard SemiBold"/>
              <a:cs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40348" y="5876692"/>
            <a:ext cx="32893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3600" spc="-100" dirty="0">
                <a:solidFill>
                  <a:srgbClr val="466456"/>
                </a:solidFill>
                <a:latin typeface="Calibri"/>
                <a:ea typeface="+mn-lt"/>
                <a:cs typeface="+mn-lt"/>
              </a:rPr>
              <a:t>Create problems that have </a:t>
            </a:r>
            <a:r>
              <a:rPr lang="en-US" altLang="ko-KR" sz="3600" b="1" spc="-100" dirty="0">
                <a:solidFill>
                  <a:srgbClr val="466456"/>
                </a:solidFill>
                <a:latin typeface="Calibri"/>
                <a:ea typeface="+mn-lt"/>
                <a:cs typeface="+mn-lt"/>
              </a:rPr>
              <a:t>already</a:t>
            </a:r>
            <a:r>
              <a:rPr lang="en-US" altLang="ko-KR" sz="3600" spc="-100" dirty="0">
                <a:solidFill>
                  <a:srgbClr val="466456"/>
                </a:solidFill>
                <a:latin typeface="Calibri"/>
                <a:ea typeface="+mn-lt"/>
                <a:cs typeface="+mn-lt"/>
              </a:rPr>
              <a:t> been</a:t>
            </a:r>
            <a:r>
              <a:rPr lang="en-US" sz="3600" spc="-100" dirty="0">
                <a:solidFill>
                  <a:srgbClr val="4664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ko-KR" sz="3600" b="1" spc="-100" dirty="0">
                <a:solidFill>
                  <a:srgbClr val="466456"/>
                </a:solidFill>
                <a:latin typeface="Calibri"/>
                <a:ea typeface="+mn-lt"/>
                <a:cs typeface="+mn-lt"/>
              </a:rPr>
              <a:t>solved</a:t>
            </a:r>
            <a:endParaRPr lang="ko-KR" b="1">
              <a:latin typeface="Calibri"/>
              <a:ea typeface="맑은 고딕"/>
              <a:cs typeface="Calibr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4900" y="3700315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4000" spc="-100" dirty="0">
                <a:solidFill>
                  <a:srgbClr val="222222"/>
                </a:solidFill>
                <a:latin typeface="Pretendard Regular"/>
                <a:ea typeface="Pretendard SemiBold"/>
              </a:rPr>
              <a:t>But</a:t>
            </a:r>
            <a:r>
              <a:rPr lang="ko-KR" altLang="en-US" sz="4000" spc="-100" dirty="0">
                <a:solidFill>
                  <a:srgbClr val="222222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4000" spc="-100" err="1">
                <a:solidFill>
                  <a:srgbClr val="222222"/>
                </a:solidFill>
                <a:latin typeface="Pretendard Regular"/>
                <a:ea typeface="Pretendard Regular"/>
              </a:rPr>
              <a:t>some</a:t>
            </a:r>
            <a:r>
              <a:rPr lang="ko-KR" altLang="en-US" sz="4000" spc="-100" dirty="0">
                <a:solidFill>
                  <a:srgbClr val="222222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4000" spc="-100" err="1">
                <a:solidFill>
                  <a:srgbClr val="222222"/>
                </a:solidFill>
                <a:latin typeface="Pretendard Regular"/>
                <a:ea typeface="Pretendard Regular"/>
              </a:rPr>
              <a:t>unpleasant</a:t>
            </a:r>
            <a:r>
              <a:rPr lang="ko-KR" altLang="en-US" sz="4000" spc="-100" dirty="0">
                <a:solidFill>
                  <a:srgbClr val="222222"/>
                </a:solidFill>
                <a:latin typeface="Pretendard Regular"/>
                <a:ea typeface="Pretendard Regular"/>
              </a:rPr>
              <a:t>..</a:t>
            </a:r>
            <a:endParaRPr lang="ko-KR" sz="4000" i="0" u="none" strike="noStrike" spc="-100">
              <a:solidFill>
                <a:srgbClr val="222222"/>
              </a:solidFill>
              <a:latin typeface="Pretendard Regular"/>
              <a:ea typeface="Pretendard Regular"/>
              <a:cs typeface="Calibri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4143490C-DA0B-9B34-C9BA-5DE21BD76FFC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2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32CB0DBE-9B4E-D73F-1432-7D2EC8BD8C84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Topic</a:t>
            </a:r>
            <a:r>
              <a:rPr lang="ko-KR" altLang="en-US" sz="4000" spc="-100" dirty="0">
                <a:solidFill>
                  <a:srgbClr val="6A7E74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Motivation</a:t>
            </a:r>
            <a:endParaRPr lang="ko-KR" altLang="en-US" sz="4000" b="0" i="0" u="none" strike="noStrike" spc="-100" dirty="0" err="1">
              <a:solidFill>
                <a:srgbClr val="6A7E74"/>
              </a:solidFill>
              <a:latin typeface="Pretendard SemiBold"/>
              <a:ea typeface="Pretendard SemiBold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D3572B9D-8486-BB17-3391-5A95A7E3A987}"/>
              </a:ext>
            </a:extLst>
          </p:cNvPr>
          <p:cNvSpPr txBox="1"/>
          <p:nvPr/>
        </p:nvSpPr>
        <p:spPr>
          <a:xfrm>
            <a:off x="16503926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Josefin Sans SemiBold"/>
                <a:ea typeface="맑은 고딕"/>
              </a:rPr>
              <a:t>Test.me</a:t>
            </a:r>
            <a:endParaRPr lang="ko-KR" altLang="en-US" sz="1600" b="0" i="0" u="none" strike="noStrike" dirty="0">
              <a:solidFill>
                <a:srgbClr val="000000"/>
              </a:solidFill>
              <a:latin typeface="Josefin Sans SemiBold"/>
              <a:ea typeface="맑은 고딕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BD89703D-1E3E-88BC-5D66-E82E1CD81C41}"/>
              </a:ext>
            </a:extLst>
          </p:cNvPr>
          <p:cNvSpPr txBox="1"/>
          <p:nvPr/>
        </p:nvSpPr>
        <p:spPr>
          <a:xfrm>
            <a:off x="1130300" y="3070639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800" err="1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NotebookLM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is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an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AI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tool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that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generates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summaries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and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study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materials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from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uploaded</a:t>
            </a:r>
            <a:r>
              <a:rPr lang="ko-KR" alt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content</a:t>
            </a:r>
            <a:r>
              <a:rPr 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.</a:t>
            </a:r>
            <a:endParaRPr lang="en-US" sz="2800" b="0" i="0" u="none" strike="noStrike">
              <a:solidFill>
                <a:srgbClr val="595959"/>
              </a:solidFill>
              <a:latin typeface="Pretendard SemiBold"/>
              <a:ea typeface="Pretendar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4">
            <a:extLst>
              <a:ext uri="{FF2B5EF4-FFF2-40B4-BE49-F238E27FC236}">
                <a16:creationId xmlns:a16="http://schemas.microsoft.com/office/drawing/2014/main" id="{4BAF9466-FA6F-12FC-CD3C-B4BCD7790DC5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3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D868ABEC-23EF-1580-9067-8A0C3F9F9434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Topic</a:t>
            </a:r>
            <a:r>
              <a:rPr lang="ko-KR" altLang="en-US" sz="4000" spc="-100" dirty="0">
                <a:solidFill>
                  <a:srgbClr val="6A7E74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Introduction</a:t>
            </a:r>
            <a:endParaRPr lang="ko-KR" dirty="0" err="1"/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C95F28E5-F890-64BF-DB46-BF293E4392EC}"/>
              </a:ext>
            </a:extLst>
          </p:cNvPr>
          <p:cNvSpPr txBox="1"/>
          <p:nvPr/>
        </p:nvSpPr>
        <p:spPr>
          <a:xfrm>
            <a:off x="16503926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Josefin Sans SemiBold"/>
                <a:ea typeface="맑은 고딕"/>
              </a:rPr>
              <a:t>Test.me</a:t>
            </a:r>
            <a:endParaRPr lang="ko-KR" altLang="en-US" sz="1600" b="0" i="0" u="none" strike="noStrike" dirty="0">
              <a:solidFill>
                <a:srgbClr val="000000"/>
              </a:solidFill>
              <a:latin typeface="Josefin Sans SemiBold"/>
              <a:ea typeface="맑은 고딕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02D2DE6A-96C5-6A7A-3FD4-DCA95D05D078}"/>
              </a:ext>
            </a:extLst>
          </p:cNvPr>
          <p:cNvSpPr txBox="1"/>
          <p:nvPr/>
        </p:nvSpPr>
        <p:spPr>
          <a:xfrm>
            <a:off x="1130300" y="3070639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Therefore, we decided to develop a mock test generation app </a:t>
            </a:r>
          </a:p>
          <a:p>
            <a:pPr algn="ctr">
              <a:lnSpc>
                <a:spcPct val="116199"/>
              </a:lnSpc>
            </a:pPr>
            <a:r>
              <a:rPr lang="en-US" sz="2800" dirty="0">
                <a:solidFill>
                  <a:srgbClr val="595959"/>
                </a:solidFill>
                <a:latin typeface="Pretendard SemiBold"/>
                <a:ea typeface="Pretendard SemiBold"/>
                <a:cs typeface="+mn-lt"/>
              </a:rPr>
              <a:t>that improves these inconveniences — we call it...</a:t>
            </a:r>
            <a:endParaRPr lang="en-US" sz="2800" b="0" i="0" u="none" strike="noStrike">
              <a:solidFill>
                <a:srgbClr val="595959"/>
              </a:solidFill>
              <a:latin typeface="Pretendard SemiBold"/>
              <a:ea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468BE-8ECE-1F46-D1D9-ADBDBD1FF14F}"/>
              </a:ext>
            </a:extLst>
          </p:cNvPr>
          <p:cNvSpPr txBox="1"/>
          <p:nvPr/>
        </p:nvSpPr>
        <p:spPr>
          <a:xfrm>
            <a:off x="5145417" y="4907951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9000" b="1" spc="-100" dirty="0">
                <a:solidFill>
                  <a:srgbClr val="6A7E74"/>
                </a:solidFill>
                <a:ea typeface="Pretendard Bold"/>
                <a:cs typeface="Calibri"/>
              </a:rPr>
              <a:t>"Test.me"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623F2A40-655B-001B-5B73-F35AC5CB8EAB}"/>
              </a:ext>
            </a:extLst>
          </p:cNvPr>
          <p:cNvSpPr txBox="1"/>
          <p:nvPr/>
        </p:nvSpPr>
        <p:spPr>
          <a:xfrm>
            <a:off x="1119517" y="7480895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sz="2800" dirty="0">
                <a:solidFill>
                  <a:srgbClr val="595959"/>
                </a:solidFill>
                <a:latin typeface="Pretendard SemiBold"/>
                <a:ea typeface="+mn-lt"/>
                <a:cs typeface="+mn-lt"/>
              </a:rPr>
              <a:t>This app generates </a:t>
            </a:r>
            <a:r>
              <a:rPr lang="en-US" sz="3200" dirty="0">
                <a:solidFill>
                  <a:srgbClr val="000000"/>
                </a:solidFill>
                <a:latin typeface="Pretendard SemiBold"/>
                <a:ea typeface="+mn-lt"/>
                <a:cs typeface="+mn-lt"/>
              </a:rPr>
              <a:t>short-answer questions</a:t>
            </a:r>
            <a:r>
              <a:rPr lang="en-US" sz="2800" dirty="0">
                <a:solidFill>
                  <a:srgbClr val="595959"/>
                </a:solidFill>
                <a:latin typeface="Pretendard SemiBold"/>
                <a:ea typeface="+mn-lt"/>
                <a:cs typeface="+mn-lt"/>
              </a:rPr>
              <a:t> and </a:t>
            </a:r>
            <a:r>
              <a:rPr lang="en-US" sz="3200" b="1" dirty="0">
                <a:latin typeface="Pretendard SemiBold"/>
                <a:ea typeface="+mn-lt"/>
                <a:cs typeface="+mn-lt"/>
              </a:rPr>
              <a:t>never repeats</a:t>
            </a:r>
            <a:r>
              <a:rPr lang="en-US" sz="2800" dirty="0">
                <a:solidFill>
                  <a:srgbClr val="595959"/>
                </a:solidFill>
                <a:latin typeface="Pretendard SemiBold"/>
                <a:ea typeface="+mn-lt"/>
                <a:cs typeface="+mn-lt"/>
              </a:rPr>
              <a:t> the ones created before.</a:t>
            </a:r>
            <a:br>
              <a:rPr lang="en-US" sz="2800" dirty="0">
                <a:latin typeface="Pretendard SemiBold"/>
                <a:ea typeface="+mn-lt"/>
                <a:cs typeface="+mn-lt"/>
              </a:rPr>
            </a:br>
            <a:r>
              <a:rPr lang="en-US" sz="2800" dirty="0">
                <a:solidFill>
                  <a:srgbClr val="595959"/>
                </a:solidFill>
                <a:latin typeface="Pretendard SemiBold"/>
                <a:ea typeface="+mn-lt"/>
                <a:cs typeface="+mn-lt"/>
              </a:rPr>
              <a:t> It also allows users to </a:t>
            </a:r>
            <a:r>
              <a:rPr lang="en-US" sz="3200" dirty="0">
                <a:latin typeface="Pretendard SemiBold"/>
                <a:ea typeface="+mn-lt"/>
                <a:cs typeface="+mn-lt"/>
              </a:rPr>
              <a:t>review</a:t>
            </a:r>
            <a:r>
              <a:rPr lang="en-US" sz="2800" dirty="0">
                <a:solidFill>
                  <a:srgbClr val="595959"/>
                </a:solidFill>
                <a:latin typeface="Pretendard SemiBold"/>
                <a:ea typeface="+mn-lt"/>
                <a:cs typeface="+mn-lt"/>
              </a:rPr>
              <a:t> the questions they have previously solved.</a:t>
            </a:r>
            <a:endParaRPr lang="en-US" sz="2800" b="0" i="0" u="none" strike="noStrike">
              <a:solidFill>
                <a:srgbClr val="595959"/>
              </a:solidFill>
              <a:latin typeface="Pretendard SemiBold"/>
              <a:ea typeface="Pretendar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CE5D-B872-D0AD-CEF5-9F6B02675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CA8F923-2E3F-39A9-6008-2B63F6BBE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00DC3267-85B4-1FBC-1F88-E43B700418B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D2CEC2A6-B463-B4C1-5FDC-F6891934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013" y="2909957"/>
            <a:ext cx="15531548" cy="145332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C5DC05-C31D-4790-C603-1A6697355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252" y="3158987"/>
            <a:ext cx="952500" cy="952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945A800-8006-DCA8-1B7A-2F2C8E878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013" y="4513469"/>
            <a:ext cx="15611061" cy="145332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01FE5EB-68E1-83D5-FF2E-9CDBDA0A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96" y="4762500"/>
            <a:ext cx="952500" cy="9525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2E064C89-1964-165D-315D-3D69BF1D7A62}"/>
              </a:ext>
            </a:extLst>
          </p:cNvPr>
          <p:cNvSpPr txBox="1"/>
          <p:nvPr/>
        </p:nvSpPr>
        <p:spPr>
          <a:xfrm>
            <a:off x="2146852" y="3412987"/>
            <a:ext cx="2540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dirty="0">
                <a:solidFill>
                  <a:srgbClr val="6A7E74"/>
                </a:solidFill>
                <a:latin typeface="Josefin Sans SemiBold"/>
              </a:rPr>
              <a:t>1</a:t>
            </a:r>
            <a:endParaRPr lang="ko-KR" altLang="en-US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BE49844-FCF4-AD25-B663-1C6F20B3569A}"/>
              </a:ext>
            </a:extLst>
          </p:cNvPr>
          <p:cNvSpPr txBox="1"/>
          <p:nvPr/>
        </p:nvSpPr>
        <p:spPr>
          <a:xfrm>
            <a:off x="2068995" y="5003800"/>
            <a:ext cx="330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6A7E74"/>
                </a:solidFill>
                <a:latin typeface="Josefin Sans SemiBold"/>
              </a:rPr>
              <a:t>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132E4B3-2711-15D0-B8E9-F2A1507A0490}"/>
              </a:ext>
            </a:extLst>
          </p:cNvPr>
          <p:cNvSpPr txBox="1"/>
          <p:nvPr/>
        </p:nvSpPr>
        <p:spPr>
          <a:xfrm>
            <a:off x="3224143" y="3076712"/>
            <a:ext cx="12097577" cy="94642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3200" dirty="0">
                <a:solidFill>
                  <a:srgbClr val="444444"/>
                </a:solidFill>
                <a:ea typeface="+mn-lt"/>
                <a:cs typeface="+mn-lt"/>
              </a:rPr>
              <a:t>Users can upload a PDF (such as an assignment) or enter text to suggest the type </a:t>
            </a:r>
            <a:r>
              <a:rPr lang="en-US" sz="3200" dirty="0">
                <a:solidFill>
                  <a:srgbClr val="444444"/>
                </a:solidFill>
                <a:ea typeface="+mn-lt"/>
                <a:cs typeface="+mn-lt"/>
              </a:rPr>
              <a:t>of</a:t>
            </a:r>
            <a:r>
              <a:rPr lang="en-US" altLang="ko-KR" sz="3200" dirty="0">
                <a:solidFill>
                  <a:srgbClr val="444444"/>
                </a:solidFill>
                <a:ea typeface="+mn-lt"/>
                <a:cs typeface="+mn-lt"/>
              </a:rPr>
              <a:t> questions</a:t>
            </a:r>
            <a:r>
              <a:rPr lang="en-US" sz="3200" dirty="0">
                <a:solidFill>
                  <a:srgbClr val="444444"/>
                </a:solidFill>
                <a:ea typeface="+mn-lt"/>
                <a:cs typeface="+mn-lt"/>
              </a:rPr>
              <a:t> they</a:t>
            </a:r>
            <a:r>
              <a:rPr lang="en-US" altLang="ko-KR" sz="3200" dirty="0">
                <a:solidFill>
                  <a:srgbClr val="444444"/>
                </a:solidFill>
                <a:ea typeface="+mn-lt"/>
                <a:cs typeface="+mn-lt"/>
              </a:rPr>
              <a:t> want </a:t>
            </a:r>
            <a:r>
              <a:rPr lang="en-US" sz="3200" dirty="0">
                <a:solidFill>
                  <a:srgbClr val="444444"/>
                </a:solidFill>
                <a:ea typeface="+mn-lt"/>
                <a:cs typeface="+mn-lt"/>
              </a:rPr>
              <a:t>to</a:t>
            </a:r>
            <a:r>
              <a:rPr lang="en-US" altLang="ko-KR" sz="3200" dirty="0">
                <a:solidFill>
                  <a:srgbClr val="444444"/>
                </a:solidFill>
                <a:ea typeface="+mn-lt"/>
                <a:cs typeface="+mn-lt"/>
              </a:rPr>
              <a:t> solve</a:t>
            </a:r>
            <a:r>
              <a:rPr lang="en-US" sz="3200" b="0" i="0" u="none" strike="noStrike" dirty="0">
                <a:solidFill>
                  <a:srgbClr val="444444"/>
                </a:solidFill>
                <a:ea typeface="+mn-lt"/>
                <a:cs typeface="+mn-lt"/>
              </a:rPr>
              <a:t>.</a:t>
            </a:r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009B764-9230-4CE0-96C3-A64CFB21CF48}"/>
              </a:ext>
            </a:extLst>
          </p:cNvPr>
          <p:cNvSpPr txBox="1"/>
          <p:nvPr/>
        </p:nvSpPr>
        <p:spPr>
          <a:xfrm>
            <a:off x="3210339" y="4700106"/>
            <a:ext cx="12450417" cy="13837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3200" dirty="0">
                <a:solidFill>
                  <a:srgbClr val="FFFFFF"/>
                </a:solidFill>
                <a:ea typeface="+mn-lt"/>
                <a:cs typeface="+mn-lt"/>
              </a:rPr>
              <a:t>Users choose the difficulty level _High (exam-level), Medium (assignment-level), or Low (concept-check)_ and the number</a:t>
            </a:r>
            <a:r>
              <a:rPr lang="en-US" sz="3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altLang="ko-KR" sz="3200" dirty="0">
                <a:solidFill>
                  <a:srgbClr val="FFFFFF"/>
                </a:solidFill>
                <a:ea typeface="+mn-lt"/>
                <a:cs typeface="+mn-lt"/>
              </a:rPr>
              <a:t>of </a:t>
            </a:r>
            <a:r>
              <a:rPr lang="en-US" sz="3200" dirty="0">
                <a:solidFill>
                  <a:srgbClr val="FFFFFF"/>
                </a:solidFill>
                <a:ea typeface="+mn-lt"/>
                <a:cs typeface="+mn-lt"/>
              </a:rPr>
              <a:t>questions</a:t>
            </a:r>
            <a:r>
              <a:rPr lang="en-US" altLang="ko-KR" sz="3200" dirty="0">
                <a:solidFill>
                  <a:srgbClr val="FFFFFF"/>
                </a:solidFill>
                <a:ea typeface="+mn-lt"/>
                <a:cs typeface="+mn-lt"/>
              </a:rPr>
              <a:t> to generate</a:t>
            </a:r>
            <a:r>
              <a:rPr lang="en-US" sz="3200" b="0" i="0" u="none" strike="noStrike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97FAE22C-4DAA-37D3-0444-667D170BB666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3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E31F2984-EC40-596E-2E57-F182EC833329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Topic</a:t>
            </a:r>
            <a:r>
              <a:rPr lang="ko-KR" altLang="en-US" sz="4000" spc="-100" dirty="0">
                <a:solidFill>
                  <a:srgbClr val="6A7E74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4000" spc="-100" dirty="0" err="1">
                <a:solidFill>
                  <a:srgbClr val="6A7E74"/>
                </a:solidFill>
                <a:latin typeface="Pretendard SemiBold"/>
                <a:ea typeface="Pretendard SemiBold"/>
              </a:rPr>
              <a:t>Introduction</a:t>
            </a:r>
            <a:endParaRPr lang="ko-KR" dirty="0" err="1"/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0A76424B-2D7D-B277-6BD8-62269E9DD5A0}"/>
              </a:ext>
            </a:extLst>
          </p:cNvPr>
          <p:cNvSpPr txBox="1"/>
          <p:nvPr/>
        </p:nvSpPr>
        <p:spPr>
          <a:xfrm>
            <a:off x="16503926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Josefin Sans SemiBold"/>
                <a:ea typeface="맑은 고딕"/>
              </a:rPr>
              <a:t>Test.me</a:t>
            </a:r>
            <a:endParaRPr lang="ko-KR" altLang="en-US" sz="1600" b="0" i="0" u="none" strike="noStrike" dirty="0">
              <a:solidFill>
                <a:srgbClr val="000000"/>
              </a:solidFill>
              <a:latin typeface="Josefin Sans SemiBold"/>
              <a:ea typeface="맑은 고딕"/>
            </a:endParaRPr>
          </a:p>
        </p:txBody>
      </p:sp>
      <p:pic>
        <p:nvPicPr>
          <p:cNvPr id="32" name="Picture 9" descr="화이트, 흑백, 블랙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027C43-4362-E0B7-72C3-BF6F89FC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012" y="6150113"/>
            <a:ext cx="15531548" cy="1453321"/>
          </a:xfrm>
          <a:prstGeom prst="rect">
            <a:avLst/>
          </a:prstGeom>
        </p:spPr>
      </p:pic>
      <p:pic>
        <p:nvPicPr>
          <p:cNvPr id="33" name="Picture 10" descr="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CD82D7-08C3-DE66-31D8-D9FA1BE7F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34" y="6399143"/>
            <a:ext cx="952500" cy="952500"/>
          </a:xfrm>
          <a:prstGeom prst="rect">
            <a:avLst/>
          </a:prstGeom>
        </p:spPr>
      </p:pic>
      <p:pic>
        <p:nvPicPr>
          <p:cNvPr id="34" name="Picture 11" descr="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AD3A1C-FA8B-F35D-6999-3322B73EF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012" y="7753625"/>
            <a:ext cx="15611061" cy="1453322"/>
          </a:xfrm>
          <a:prstGeom prst="rect">
            <a:avLst/>
          </a:prstGeom>
        </p:spPr>
      </p:pic>
      <p:pic>
        <p:nvPicPr>
          <p:cNvPr id="35" name="Picture 12" descr="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E3D73E-E0C7-F7A1-CC85-B8034F99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34" y="8002656"/>
            <a:ext cx="952500" cy="952500"/>
          </a:xfrm>
          <a:prstGeom prst="rect">
            <a:avLst/>
          </a:prstGeom>
        </p:spPr>
      </p:pic>
      <p:sp>
        <p:nvSpPr>
          <p:cNvPr id="36" name="TextBox 17">
            <a:extLst>
              <a:ext uri="{FF2B5EF4-FFF2-40B4-BE49-F238E27FC236}">
                <a16:creationId xmlns:a16="http://schemas.microsoft.com/office/drawing/2014/main" id="{B88B7AD5-0905-C6C0-BDDE-B3D2196EBE59}"/>
              </a:ext>
            </a:extLst>
          </p:cNvPr>
          <p:cNvSpPr txBox="1"/>
          <p:nvPr/>
        </p:nvSpPr>
        <p:spPr>
          <a:xfrm>
            <a:off x="2117034" y="6653143"/>
            <a:ext cx="2540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dirty="0">
                <a:solidFill>
                  <a:srgbClr val="6A7E74"/>
                </a:solidFill>
                <a:latin typeface="Josefin Sans SemiBold"/>
              </a:rPr>
              <a:t>3</a:t>
            </a:r>
            <a:endParaRPr lang="en-US" altLang="ko-KR" sz="3200" dirty="0">
              <a:solidFill>
                <a:srgbClr val="6A7E74"/>
              </a:solidFill>
              <a:latin typeface="Josefin Sans SemiBold"/>
              <a:ea typeface="맑은 고딕"/>
              <a:cs typeface="Calibri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89B921DE-F836-2826-E021-E240D94A66C5}"/>
              </a:ext>
            </a:extLst>
          </p:cNvPr>
          <p:cNvSpPr txBox="1"/>
          <p:nvPr/>
        </p:nvSpPr>
        <p:spPr>
          <a:xfrm>
            <a:off x="2059055" y="8243956"/>
            <a:ext cx="330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dirty="0">
                <a:solidFill>
                  <a:srgbClr val="6A7E74"/>
                </a:solidFill>
                <a:latin typeface="Josefin Sans SemiBold"/>
              </a:rPr>
              <a:t>4</a:t>
            </a:r>
            <a:endParaRPr lang="en-US" sz="3200" b="0" i="0" u="none" strike="noStrike" dirty="0">
              <a:solidFill>
                <a:srgbClr val="6A7E74"/>
              </a:solidFill>
              <a:latin typeface="Josefin Sans SemiBold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165C899E-5450-EF35-E48F-C4475BAA2E8A}"/>
              </a:ext>
            </a:extLst>
          </p:cNvPr>
          <p:cNvSpPr txBox="1"/>
          <p:nvPr/>
        </p:nvSpPr>
        <p:spPr>
          <a:xfrm>
            <a:off x="3134690" y="6316868"/>
            <a:ext cx="12097577" cy="94642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3200" dirty="0">
                <a:solidFill>
                  <a:srgbClr val="444444"/>
                </a:solidFill>
                <a:ea typeface="+mn-lt"/>
                <a:cs typeface="+mn-lt"/>
              </a:rPr>
              <a:t>The system generates </a:t>
            </a:r>
            <a:r>
              <a:rPr lang="en-US" sz="3200" b="1" dirty="0">
                <a:solidFill>
                  <a:srgbClr val="444444"/>
                </a:solidFill>
                <a:ea typeface="+mn-lt"/>
                <a:cs typeface="+mn-lt"/>
              </a:rPr>
              <a:t>short-answer questions(not previously generated)</a:t>
            </a:r>
            <a:r>
              <a:rPr lang="en-US" sz="3200" dirty="0">
                <a:solidFill>
                  <a:srgbClr val="444444"/>
                </a:solidFill>
                <a:ea typeface="+mn-lt"/>
                <a:cs typeface="+mn-lt"/>
              </a:rPr>
              <a:t> and creates a test similar to a real mock exam.</a:t>
            </a:r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80213D34-B9DB-CAB4-9EAD-F9A41C2E8E6B}"/>
              </a:ext>
            </a:extLst>
          </p:cNvPr>
          <p:cNvSpPr txBox="1"/>
          <p:nvPr/>
        </p:nvSpPr>
        <p:spPr>
          <a:xfrm>
            <a:off x="3120886" y="7940262"/>
            <a:ext cx="12450417" cy="13837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3200" dirty="0">
                <a:solidFill>
                  <a:srgbClr val="FFFFFF"/>
                </a:solidFill>
                <a:ea typeface="+mn-lt"/>
                <a:cs typeface="+mn-lt"/>
              </a:rPr>
              <a:t>After answering, users receive instant scoring along with detailed explanations for each question.</a:t>
            </a:r>
            <a:endParaRPr lang="ko-KR" alt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16199"/>
              </a:lnSpc>
            </a:pPr>
            <a:endParaRPr lang="en-US" sz="3200" dirty="0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749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588</cp:revision>
  <dcterms:created xsi:type="dcterms:W3CDTF">2006-08-16T00:00:00Z</dcterms:created>
  <dcterms:modified xsi:type="dcterms:W3CDTF">2025-10-28T02:05:23Z</dcterms:modified>
</cp:coreProperties>
</file>